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1.xml" ContentType="application/vnd.openxmlformats-officedocument.themeOverr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2.xml" ContentType="application/vnd.openxmlformats-officedocument.themeOverr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theme/themeOverride3.xml" ContentType="application/vnd.openxmlformats-officedocument.themeOverr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9" r:id="rId4"/>
    <p:sldMasterId id="2147483721" r:id="rId5"/>
  </p:sldMasterIdLst>
  <p:notesMasterIdLst>
    <p:notesMasterId r:id="rId12"/>
  </p:notesMasterIdLst>
  <p:sldIdLst>
    <p:sldId id="263" r:id="rId6"/>
    <p:sldId id="266" r:id="rId7"/>
    <p:sldId id="267" r:id="rId8"/>
    <p:sldId id="268" r:id="rId9"/>
    <p:sldId id="264" r:id="rId10"/>
    <p:sldId id="265" r:id="rId11"/>
  </p:sldIdLst>
  <p:sldSz cx="7772400" cy="10058400"/>
  <p:notesSz cx="6858000" cy="9144000"/>
  <p:defaultTextStyle>
    <a:defPPr>
      <a:defRPr lang="en-US"/>
    </a:defPPr>
    <a:lvl1pPr marL="0" algn="l" defTabSz="573054" rtl="0" eaLnBrk="1" latinLnBrk="0" hangingPunct="1">
      <a:defRPr sz="1128" kern="1200">
        <a:solidFill>
          <a:schemeClr val="tx1"/>
        </a:solidFill>
        <a:latin typeface="+mn-lt"/>
        <a:ea typeface="+mn-ea"/>
        <a:cs typeface="+mn-cs"/>
      </a:defRPr>
    </a:lvl1pPr>
    <a:lvl2pPr marL="286527" algn="l" defTabSz="573054" rtl="0" eaLnBrk="1" latinLnBrk="0" hangingPunct="1">
      <a:defRPr sz="1128" kern="1200">
        <a:solidFill>
          <a:schemeClr val="tx1"/>
        </a:solidFill>
        <a:latin typeface="+mn-lt"/>
        <a:ea typeface="+mn-ea"/>
        <a:cs typeface="+mn-cs"/>
      </a:defRPr>
    </a:lvl2pPr>
    <a:lvl3pPr marL="573054" algn="l" defTabSz="573054" rtl="0" eaLnBrk="1" latinLnBrk="0" hangingPunct="1">
      <a:defRPr sz="1128" kern="1200">
        <a:solidFill>
          <a:schemeClr val="tx1"/>
        </a:solidFill>
        <a:latin typeface="+mn-lt"/>
        <a:ea typeface="+mn-ea"/>
        <a:cs typeface="+mn-cs"/>
      </a:defRPr>
    </a:lvl3pPr>
    <a:lvl4pPr marL="859582" algn="l" defTabSz="573054" rtl="0" eaLnBrk="1" latinLnBrk="0" hangingPunct="1">
      <a:defRPr sz="1128" kern="1200">
        <a:solidFill>
          <a:schemeClr val="tx1"/>
        </a:solidFill>
        <a:latin typeface="+mn-lt"/>
        <a:ea typeface="+mn-ea"/>
        <a:cs typeface="+mn-cs"/>
      </a:defRPr>
    </a:lvl4pPr>
    <a:lvl5pPr marL="1146109" algn="l" defTabSz="573054" rtl="0" eaLnBrk="1" latinLnBrk="0" hangingPunct="1">
      <a:defRPr sz="1128" kern="1200">
        <a:solidFill>
          <a:schemeClr val="tx1"/>
        </a:solidFill>
        <a:latin typeface="+mn-lt"/>
        <a:ea typeface="+mn-ea"/>
        <a:cs typeface="+mn-cs"/>
      </a:defRPr>
    </a:lvl5pPr>
    <a:lvl6pPr marL="1432636" algn="l" defTabSz="573054" rtl="0" eaLnBrk="1" latinLnBrk="0" hangingPunct="1">
      <a:defRPr sz="1128" kern="1200">
        <a:solidFill>
          <a:schemeClr val="tx1"/>
        </a:solidFill>
        <a:latin typeface="+mn-lt"/>
        <a:ea typeface="+mn-ea"/>
        <a:cs typeface="+mn-cs"/>
      </a:defRPr>
    </a:lvl6pPr>
    <a:lvl7pPr marL="1719163" algn="l" defTabSz="573054" rtl="0" eaLnBrk="1" latinLnBrk="0" hangingPunct="1">
      <a:defRPr sz="1128" kern="1200">
        <a:solidFill>
          <a:schemeClr val="tx1"/>
        </a:solidFill>
        <a:latin typeface="+mn-lt"/>
        <a:ea typeface="+mn-ea"/>
        <a:cs typeface="+mn-cs"/>
      </a:defRPr>
    </a:lvl7pPr>
    <a:lvl8pPr marL="2005691" algn="l" defTabSz="573054" rtl="0" eaLnBrk="1" latinLnBrk="0" hangingPunct="1">
      <a:defRPr sz="1128" kern="1200">
        <a:solidFill>
          <a:schemeClr val="tx1"/>
        </a:solidFill>
        <a:latin typeface="+mn-lt"/>
        <a:ea typeface="+mn-ea"/>
        <a:cs typeface="+mn-cs"/>
      </a:defRPr>
    </a:lvl8pPr>
    <a:lvl9pPr marL="2292218" algn="l" defTabSz="573054" rtl="0" eaLnBrk="1" latinLnBrk="0" hangingPunct="1">
      <a:defRPr sz="1128" kern="1200">
        <a:solidFill>
          <a:schemeClr val="tx1"/>
        </a:solidFill>
        <a:latin typeface="+mn-lt"/>
        <a:ea typeface="+mn-ea"/>
        <a:cs typeface="+mn-cs"/>
      </a:defRPr>
    </a:lvl9pPr>
  </p:defaultTextStyle>
  <p:extLst>
    <p:ext uri="{EFAFB233-063F-42B5-8137-9DF3F51BA10A}">
      <p15:sldGuideLst xmlns:p15="http://schemas.microsoft.com/office/powerpoint/2012/main">
        <p15:guide id="1" pos="2016" userDrawn="1">
          <p15:clr>
            <a:srgbClr val="A4A3A4"/>
          </p15:clr>
        </p15:guide>
        <p15:guide id="2" pos="408" userDrawn="1">
          <p15:clr>
            <a:srgbClr val="A4A3A4"/>
          </p15:clr>
        </p15:guide>
        <p15:guide id="3" orient="horz" pos="5280" userDrawn="1">
          <p15:clr>
            <a:srgbClr val="A4A3A4"/>
          </p15:clr>
        </p15:guide>
        <p15:guide id="4" orient="horz" pos="5136" userDrawn="1">
          <p15:clr>
            <a:srgbClr val="A4A3A4"/>
          </p15:clr>
        </p15:guide>
        <p15:guide id="5" orient="horz" pos="5424" userDrawn="1">
          <p15:clr>
            <a:srgbClr val="A4A3A4"/>
          </p15:clr>
        </p15:guide>
        <p15:guide id="6" orient="horz" pos="5568"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66D970A-22A0-F4D9-6A67-E768A265EACA}" name="John McCarthy" initials="JM" userId="John McCarthy" providerId="None"/>
  <p188:author id="{EA406E11-0932-540A-BAD7-165BD124F924}" name="Elizabeth Anth" initials="EA" userId="S::eanth@meketacapital.com::b133f47c-9782-4ba3-8816-2bd4dd7b5530" providerId="AD"/>
  <p188:author id="{1AB97867-6BF6-9908-C6EF-EE8D79D99BB6}" name="Margret Duvall" initials="MD" userId="S::mduvall@meketa.com::a2228149-184e-4cb1-868c-f13b2bcf669a" providerId="AD"/>
  <p188:author id="{2CD7CB73-3C51-303F-193A-07AFE163D609}" name="Peter Muckley" initials="PM" userId="S::pmuckley@meketacapital.com::19a3e3fd-7674-48e1-83be-5056798c1c83" providerId="AD"/>
  <p188:author id="{4082068B-BFC9-7F43-7182-59C66677518B}" name="Darren Mooney" initials="DM" userId="S::dmooney@greyline.co::c756577a-1a74-4d93-8fd8-df2e11097d21" providerId="AD"/>
  <p188:author id="{82A02691-59EA-0D07-5D95-5E225AE3FAF6}" name="Elizabeth Anth" initials="EA" userId="S::Elizabeth@pineadvisorsolutions.com::e067deed-e22f-4a6a-864e-9a4cf3a10244" providerId="AD"/>
  <p188:author id="{88AFB5C4-76B3-2AFB-37F3-7CEE2AF29ECB}" name="Brandon Jernigan" initials="BJ" userId="S::BJernigan@meketa.com::7f7b1e01-ed3b-4d25-88b1-dbee3ac97e1c" providerId="AD"/>
  <p188:author id="{EAA938D3-83A6-C5AA-F2CC-7E2C80387D5F}" name="Jason Josephiac" initials="JJ" userId="S::jjosephiac@meketa.com::87a2a3c6-6f6a-4505-9811-d82b09db063d" providerId="AD"/>
  <p188:author id="{059C49D4-2D51-01B8-48DC-EB77C1DB6A9C}" name="Grace Corbett" initials="GC" userId="Grace Corbett" providerId="None"/>
  <p188:author id="{D37A8ED4-8002-F125-5C22-623B21FB9308}" name="John McCarthy" initials="JM" userId="S::jmccarthy@meketa.com::240bef69-0951-4810-bebc-3faa54ac2416"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Mukunda Loprinzi" initials="ML" lastIdx="3" clrIdx="6">
    <p:extLst>
      <p:ext uri="{19B8F6BF-5375-455C-9EA6-DF929625EA0E}">
        <p15:presenceInfo xmlns:p15="http://schemas.microsoft.com/office/powerpoint/2012/main" userId="S::mloprinzi@meketa.com::ce72d939-043d-4425-a931-a56442fc51ca" providerId="AD"/>
      </p:ext>
    </p:extLst>
  </p:cmAuthor>
  <p:cmAuthor id="1" name="Mallory Lynch" initials="ML" lastIdx="1" clrIdx="0">
    <p:extLst>
      <p:ext uri="{19B8F6BF-5375-455C-9EA6-DF929625EA0E}">
        <p15:presenceInfo xmlns:p15="http://schemas.microsoft.com/office/powerpoint/2012/main" userId="S::mlynch@meketa.com::81f3972c-5979-4467-a6b2-66c031135838" providerId="AD"/>
      </p:ext>
    </p:extLst>
  </p:cmAuthor>
  <p:cmAuthor id="2" name="Jason Josephiac" initials="JJ" lastIdx="16" clrIdx="1">
    <p:extLst>
      <p:ext uri="{19B8F6BF-5375-455C-9EA6-DF929625EA0E}">
        <p15:presenceInfo xmlns:p15="http://schemas.microsoft.com/office/powerpoint/2012/main" userId="Jason Josephiac" providerId="None"/>
      </p:ext>
    </p:extLst>
  </p:cmAuthor>
  <p:cmAuthor id="3" name="Zachary Driscoll" initials="ZD" lastIdx="3" clrIdx="2">
    <p:extLst>
      <p:ext uri="{19B8F6BF-5375-455C-9EA6-DF929625EA0E}">
        <p15:presenceInfo xmlns:p15="http://schemas.microsoft.com/office/powerpoint/2012/main" userId="Zachary Driscoll" providerId="None"/>
      </p:ext>
    </p:extLst>
  </p:cmAuthor>
  <p:cmAuthor id="4" name="Brian Dana" initials="BD" lastIdx="3" clrIdx="3">
    <p:extLst>
      <p:ext uri="{19B8F6BF-5375-455C-9EA6-DF929625EA0E}">
        <p15:presenceInfo xmlns:p15="http://schemas.microsoft.com/office/powerpoint/2012/main" userId="Brian Dana" providerId="None"/>
      </p:ext>
    </p:extLst>
  </p:cmAuthor>
  <p:cmAuthor id="5" name="Tavin Jensen" initials="TJ" lastIdx="1" clrIdx="4">
    <p:extLst>
      <p:ext uri="{19B8F6BF-5375-455C-9EA6-DF929625EA0E}">
        <p15:presenceInfo xmlns:p15="http://schemas.microsoft.com/office/powerpoint/2012/main" userId="S::tjensen@meketa.com::8addbb19-54c1-4716-97fe-c15a5dc86eb1" providerId="AD"/>
      </p:ext>
    </p:extLst>
  </p:cmAuthor>
  <p:cmAuthor id="6" name="Ryan Lobdell" initials="RL" lastIdx="11" clrIdx="5">
    <p:extLst>
      <p:ext uri="{19B8F6BF-5375-455C-9EA6-DF929625EA0E}">
        <p15:presenceInfo xmlns:p15="http://schemas.microsoft.com/office/powerpoint/2012/main" userId="Ryan Lobdell"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F47"/>
    <a:srgbClr val="5DBABC"/>
    <a:srgbClr val="8B8B8B"/>
    <a:srgbClr val="009290"/>
    <a:srgbClr val="FFFFFF"/>
    <a:srgbClr val="83868B"/>
    <a:srgbClr val="015E8F"/>
    <a:srgbClr val="00AEE5"/>
    <a:srgbClr val="A9C833"/>
    <a:srgbClr val="856F9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69A364B-EAFC-4230-B001-3DBFE3B0789E}" v="5" dt="2026-02-16T16:18:51.34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8" d="100"/>
          <a:sy n="78" d="100"/>
        </p:scale>
        <p:origin x="1066" y="43"/>
      </p:cViewPr>
      <p:guideLst>
        <p:guide pos="2016"/>
        <p:guide pos="408"/>
        <p:guide orient="horz" pos="5280"/>
        <p:guide orient="horz" pos="5136"/>
        <p:guide orient="horz" pos="5424"/>
        <p:guide orient="horz" pos="556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commentAuthors" Target="commentAuthors.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viewProps" Target="viewProps.xml"/><Relationship Id="rId10" Type="http://schemas.openxmlformats.org/officeDocument/2006/relationships/slide" Target="slides/slide5.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k Schroder" userId="197bd067-0c37-4be9-ad06-575ac40cee97" providerId="ADAL" clId="{75787E24-D87E-4E94-85E3-D67FA993D603}"/>
    <pc:docChg chg="modSld">
      <pc:chgData name="Mark Schroder" userId="197bd067-0c37-4be9-ad06-575ac40cee97" providerId="ADAL" clId="{75787E24-D87E-4E94-85E3-D67FA993D603}" dt="2026-02-16T16:18:51.348" v="54"/>
      <pc:docMkLst>
        <pc:docMk/>
      </pc:docMkLst>
      <pc:sldChg chg="modSp mod">
        <pc:chgData name="Mark Schroder" userId="197bd067-0c37-4be9-ad06-575ac40cee97" providerId="ADAL" clId="{75787E24-D87E-4E94-85E3-D67FA993D603}" dt="2026-02-16T16:18:37.248" v="51" actId="20577"/>
        <pc:sldMkLst>
          <pc:docMk/>
          <pc:sldMk cId="2158919497" sldId="263"/>
        </pc:sldMkLst>
        <pc:spChg chg="mod">
          <ac:chgData name="Mark Schroder" userId="197bd067-0c37-4be9-ad06-575ac40cee97" providerId="ADAL" clId="{75787E24-D87E-4E94-85E3-D67FA993D603}" dt="2026-02-16T16:18:37.248" v="51" actId="20577"/>
          <ac:spMkLst>
            <pc:docMk/>
            <pc:sldMk cId="2158919497" sldId="263"/>
            <ac:spMk id="17" creationId="{7D65EABF-B154-65BA-19C6-2FBFFB62B967}"/>
          </ac:spMkLst>
        </pc:spChg>
      </pc:sldChg>
      <pc:sldChg chg="addSp modSp">
        <pc:chgData name="Mark Schroder" userId="197bd067-0c37-4be9-ad06-575ac40cee97" providerId="ADAL" clId="{75787E24-D87E-4E94-85E3-D67FA993D603}" dt="2026-02-16T16:18:47.339" v="53"/>
        <pc:sldMkLst>
          <pc:docMk/>
          <pc:sldMk cId="134250858" sldId="264"/>
        </pc:sldMkLst>
        <pc:spChg chg="add mod">
          <ac:chgData name="Mark Schroder" userId="197bd067-0c37-4be9-ad06-575ac40cee97" providerId="ADAL" clId="{75787E24-D87E-4E94-85E3-D67FA993D603}" dt="2026-02-16T16:18:47.339" v="53"/>
          <ac:spMkLst>
            <pc:docMk/>
            <pc:sldMk cId="134250858" sldId="264"/>
            <ac:spMk id="2" creationId="{41F17419-BD30-0756-5FC2-31B938C90A25}"/>
          </ac:spMkLst>
        </pc:spChg>
      </pc:sldChg>
      <pc:sldChg chg="addSp modSp">
        <pc:chgData name="Mark Schroder" userId="197bd067-0c37-4be9-ad06-575ac40cee97" providerId="ADAL" clId="{75787E24-D87E-4E94-85E3-D67FA993D603}" dt="2026-02-16T16:18:51.348" v="54"/>
        <pc:sldMkLst>
          <pc:docMk/>
          <pc:sldMk cId="2449992832" sldId="265"/>
        </pc:sldMkLst>
        <pc:spChg chg="add mod">
          <ac:chgData name="Mark Schroder" userId="197bd067-0c37-4be9-ad06-575ac40cee97" providerId="ADAL" clId="{75787E24-D87E-4E94-85E3-D67FA993D603}" dt="2026-02-16T16:18:51.348" v="54"/>
          <ac:spMkLst>
            <pc:docMk/>
            <pc:sldMk cId="2449992832" sldId="265"/>
            <ac:spMk id="3" creationId="{4B16A0F8-0E26-AAC9-0BD6-9BB52E32E69C}"/>
          </ac:spMkLst>
        </pc:spChg>
      </pc:sldChg>
      <pc:sldChg chg="addSp modSp mod">
        <pc:chgData name="Mark Schroder" userId="197bd067-0c37-4be9-ad06-575ac40cee97" providerId="ADAL" clId="{75787E24-D87E-4E94-85E3-D67FA993D603}" dt="2026-02-16T16:18:06.188" v="17" actId="20577"/>
        <pc:sldMkLst>
          <pc:docMk/>
          <pc:sldMk cId="1789538455" sldId="266"/>
        </pc:sldMkLst>
        <pc:spChg chg="add mod">
          <ac:chgData name="Mark Schroder" userId="197bd067-0c37-4be9-ad06-575ac40cee97" providerId="ADAL" clId="{75787E24-D87E-4E94-85E3-D67FA993D603}" dt="2026-02-16T16:18:06.188" v="17" actId="20577"/>
          <ac:spMkLst>
            <pc:docMk/>
            <pc:sldMk cId="1789538455" sldId="266"/>
            <ac:spMk id="5" creationId="{AE7257AB-63E8-5F9C-89AA-1BD4CD6725F8}"/>
          </ac:spMkLst>
        </pc:spChg>
      </pc:sldChg>
      <pc:sldChg chg="addSp modSp">
        <pc:chgData name="Mark Schroder" userId="197bd067-0c37-4be9-ad06-575ac40cee97" providerId="ADAL" clId="{75787E24-D87E-4E94-85E3-D67FA993D603}" dt="2026-02-16T16:18:16.821" v="18"/>
        <pc:sldMkLst>
          <pc:docMk/>
          <pc:sldMk cId="3666090612" sldId="267"/>
        </pc:sldMkLst>
        <pc:spChg chg="add mod">
          <ac:chgData name="Mark Schroder" userId="197bd067-0c37-4be9-ad06-575ac40cee97" providerId="ADAL" clId="{75787E24-D87E-4E94-85E3-D67FA993D603}" dt="2026-02-16T16:18:16.821" v="18"/>
          <ac:spMkLst>
            <pc:docMk/>
            <pc:sldMk cId="3666090612" sldId="267"/>
            <ac:spMk id="5" creationId="{1248E4DC-CC06-D3CC-3AA1-8418BD5475E2}"/>
          </ac:spMkLst>
        </pc:spChg>
      </pc:sldChg>
      <pc:sldChg chg="addSp modSp">
        <pc:chgData name="Mark Schroder" userId="197bd067-0c37-4be9-ad06-575ac40cee97" providerId="ADAL" clId="{75787E24-D87E-4E94-85E3-D67FA993D603}" dt="2026-02-16T16:18:44.825" v="52"/>
        <pc:sldMkLst>
          <pc:docMk/>
          <pc:sldMk cId="3106116753" sldId="268"/>
        </pc:sldMkLst>
        <pc:spChg chg="add mod">
          <ac:chgData name="Mark Schroder" userId="197bd067-0c37-4be9-ad06-575ac40cee97" providerId="ADAL" clId="{75787E24-D87E-4E94-85E3-D67FA993D603}" dt="2026-02-16T16:18:44.825" v="52"/>
          <ac:spMkLst>
            <pc:docMk/>
            <pc:sldMk cId="3106116753" sldId="268"/>
            <ac:spMk id="3" creationId="{266D2886-FAA8-ADCB-5660-ABFA776DFFC6}"/>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meketagroup.sharepoint.com/teams/MeketaCapital-General-Shared_365/Shared%20Documents/General/Fund%20Fact%20Sheets/PMPEX/Quarterly%20Commentary/Q1%202025/Tech%20Pie%20chart.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package" Target="../embeddings/Microsoft_Excel_Worksheet2.xlsx"/></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package" Target="../embeddings/Microsoft_Excel_Worksheet3.xlsx"/></Relationships>
</file>

<file path=ppt/charts/_rels/chart6.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package" Target="../embeddings/Microsoft_Excel_Worksheet4.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535319988406342"/>
          <c:y val="0.12527929370822954"/>
          <c:w val="0.73111763095277649"/>
          <c:h val="0.78867847115118439"/>
        </c:manualLayout>
      </c:layout>
      <c:doughnutChart>
        <c:varyColors val="1"/>
        <c:ser>
          <c:idx val="0"/>
          <c:order val="0"/>
          <c:tx>
            <c:strRef>
              <c:f>Sheet1!$B$1</c:f>
              <c:strCache>
                <c:ptCount val="1"/>
                <c:pt idx="0">
                  <c:v>Column1</c:v>
                </c:pt>
              </c:strCache>
            </c:strRef>
          </c:tx>
          <c:dPt>
            <c:idx val="0"/>
            <c:bubble3D val="0"/>
            <c:spPr>
              <a:solidFill>
                <a:schemeClr val="tx2">
                  <a:lumMod val="50000"/>
                </a:schemeClr>
              </a:solidFill>
              <a:ln w="19050">
                <a:solidFill>
                  <a:schemeClr val="lt1"/>
                </a:solidFill>
              </a:ln>
              <a:effectLst/>
            </c:spPr>
            <c:extLst>
              <c:ext xmlns:c16="http://schemas.microsoft.com/office/drawing/2014/chart" uri="{C3380CC4-5D6E-409C-BE32-E72D297353CC}">
                <c16:uniqueId val="{00000001-39A7-42AB-9E61-12C44DCC4DFD}"/>
              </c:ext>
            </c:extLst>
          </c:dPt>
          <c:dPt>
            <c:idx val="1"/>
            <c:bubble3D val="0"/>
            <c:spPr>
              <a:solidFill>
                <a:schemeClr val="accent1"/>
              </a:solidFill>
              <a:ln w="19050">
                <a:solidFill>
                  <a:schemeClr val="lt1"/>
                </a:solidFill>
              </a:ln>
              <a:effectLst/>
            </c:spPr>
            <c:extLst>
              <c:ext xmlns:c16="http://schemas.microsoft.com/office/drawing/2014/chart" uri="{C3380CC4-5D6E-409C-BE32-E72D297353CC}">
                <c16:uniqueId val="{00000002-39A7-42AB-9E61-12C44DCC4DFD}"/>
              </c:ext>
            </c:extLst>
          </c:dPt>
          <c:dPt>
            <c:idx val="2"/>
            <c:bubble3D val="0"/>
            <c:spPr>
              <a:solidFill>
                <a:srgbClr val="8B8B8B"/>
              </a:solidFill>
              <a:ln w="19050">
                <a:solidFill>
                  <a:schemeClr val="lt1"/>
                </a:solidFill>
              </a:ln>
              <a:effectLst/>
            </c:spPr>
            <c:extLst>
              <c:ext xmlns:c16="http://schemas.microsoft.com/office/drawing/2014/chart" uri="{C3380CC4-5D6E-409C-BE32-E72D297353CC}">
                <c16:uniqueId val="{00000003-39A7-42AB-9E61-12C44DCC4DFD}"/>
              </c:ext>
            </c:extLst>
          </c:dPt>
          <c:dPt>
            <c:idx val="3"/>
            <c:bubble3D val="0"/>
            <c:spPr>
              <a:solidFill>
                <a:srgbClr val="5DBABC"/>
              </a:solidFill>
              <a:ln w="19050">
                <a:solidFill>
                  <a:schemeClr val="lt1"/>
                </a:solidFill>
              </a:ln>
              <a:effectLst/>
            </c:spPr>
            <c:extLst>
              <c:ext xmlns:c16="http://schemas.microsoft.com/office/drawing/2014/chart" uri="{C3380CC4-5D6E-409C-BE32-E72D297353CC}">
                <c16:uniqueId val="{00000007-0A48-4ACD-8007-A5370F9E398A}"/>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8412-42E3-85B5-183EEE67C23D}"/>
              </c:ext>
            </c:extLst>
          </c:dPt>
          <c:dLbls>
            <c:dLbl>
              <c:idx val="2"/>
              <c:layout>
                <c:manualLayout>
                  <c:x val="-0.13759038074539473"/>
                  <c:y val="-9.9411564288136189E-2"/>
                </c:manualLayout>
              </c:layout>
              <c:numFmt formatCode="0.0%" sourceLinked="0"/>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9A7-42AB-9E61-12C44DCC4DFD}"/>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extLst>
          </c:dLbls>
          <c:cat>
            <c:strRef>
              <c:f>Sheet1!$A$2:$A$6</c:f>
              <c:strCache>
                <c:ptCount val="4"/>
                <c:pt idx="0">
                  <c:v>Direct Co-Investments</c:v>
                </c:pt>
                <c:pt idx="1">
                  <c:v>Portfolio Funds</c:v>
                </c:pt>
                <c:pt idx="2">
                  <c:v>Common Stock</c:v>
                </c:pt>
                <c:pt idx="3">
                  <c:v>Cash &amp; Receivables</c:v>
                </c:pt>
              </c:strCache>
            </c:strRef>
          </c:cat>
          <c:val>
            <c:numRef>
              <c:f>Sheet1!$B$2:$B$6</c:f>
              <c:numCache>
                <c:formatCode>0.0%</c:formatCode>
                <c:ptCount val="5"/>
                <c:pt idx="0">
                  <c:v>0.77700000000000002</c:v>
                </c:pt>
                <c:pt idx="1">
                  <c:v>5.2999999999999999E-2</c:v>
                </c:pt>
                <c:pt idx="2">
                  <c:v>3.5000000000000003E-2</c:v>
                </c:pt>
                <c:pt idx="3" formatCode="0.00%">
                  <c:v>0.13400000000000001</c:v>
                </c:pt>
              </c:numCache>
            </c:numRef>
          </c:val>
          <c:extLst>
            <c:ext xmlns:c16="http://schemas.microsoft.com/office/drawing/2014/chart" uri="{C3380CC4-5D6E-409C-BE32-E72D297353CC}">
              <c16:uniqueId val="{00000000-39A7-42AB-9E61-12C44DCC4DFD}"/>
            </c:ext>
          </c:extLst>
        </c:ser>
        <c:dLbls>
          <c:showLegendKey val="0"/>
          <c:showVal val="0"/>
          <c:showCatName val="0"/>
          <c:showSerName val="0"/>
          <c:showPercent val="0"/>
          <c:showBubbleSize val="0"/>
          <c:showLeaderLines val="0"/>
        </c:dLbls>
        <c:firstSliceAng val="0"/>
        <c:holeSize val="50"/>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970558261009082"/>
          <c:y val="0.12548802742222018"/>
          <c:w val="0.75568288849338761"/>
          <c:h val="0.78839161970702387"/>
        </c:manualLayout>
      </c:layout>
      <c:doughnutChart>
        <c:varyColors val="1"/>
        <c:ser>
          <c:idx val="0"/>
          <c:order val="0"/>
          <c:tx>
            <c:strRef>
              <c:f>Sheet1!$A$1</c:f>
              <c:strCache>
                <c:ptCount val="1"/>
                <c:pt idx="0">
                  <c:v> </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2-F587-438C-A0AF-419AD8F98CB0}"/>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F587-438C-A0AF-419AD8F98CB0}"/>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2764-4E4C-BB16-0FE8A16D3B25}"/>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2764-4E4C-BB16-0FE8A16D3B25}"/>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2764-4E4C-BB16-0FE8A16D3B25}"/>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C2E9-41A9-8C91-422BFE2AB504}"/>
              </c:ext>
            </c:extLst>
          </c:dPt>
          <c:val>
            <c:numRef>
              <c:f>Sheet1!$A$2:$A$7</c:f>
              <c:numCache>
                <c:formatCode>General</c:formatCode>
                <c:ptCount val="6"/>
                <c:pt idx="0">
                  <c:v>0</c:v>
                </c:pt>
                <c:pt idx="1">
                  <c:v>0</c:v>
                </c:pt>
                <c:pt idx="2">
                  <c:v>0</c:v>
                </c:pt>
                <c:pt idx="3">
                  <c:v>0</c:v>
                </c:pt>
                <c:pt idx="4">
                  <c:v>0</c:v>
                </c:pt>
                <c:pt idx="5">
                  <c:v>0</c:v>
                </c:pt>
              </c:numCache>
            </c:numRef>
          </c:val>
          <c:extLst>
            <c:ext xmlns:c16="http://schemas.microsoft.com/office/drawing/2014/chart" uri="{C3380CC4-5D6E-409C-BE32-E72D297353CC}">
              <c16:uniqueId val="{00000000-F587-438C-A0AF-419AD8F98CB0}"/>
            </c:ext>
          </c:extLst>
        </c:ser>
        <c:ser>
          <c:idx val="1"/>
          <c:order val="1"/>
          <c:tx>
            <c:strRef>
              <c:f>Sheet1!$B$1</c:f>
              <c:strCache>
                <c:ptCount val="1"/>
                <c:pt idx="0">
                  <c:v>Column1</c:v>
                </c:pt>
              </c:strCache>
            </c:strRef>
          </c:tx>
          <c:dPt>
            <c:idx val="0"/>
            <c:bubble3D val="0"/>
            <c:spPr>
              <a:solidFill>
                <a:srgbClr val="002F47"/>
              </a:solidFill>
              <a:ln w="19050">
                <a:solidFill>
                  <a:schemeClr val="lt1"/>
                </a:solidFill>
              </a:ln>
              <a:effectLst/>
            </c:spPr>
            <c:extLst>
              <c:ext xmlns:c16="http://schemas.microsoft.com/office/drawing/2014/chart" uri="{C3380CC4-5D6E-409C-BE32-E72D297353CC}">
                <c16:uniqueId val="{0000000D-C2E9-41A9-8C91-422BFE2AB504}"/>
              </c:ext>
            </c:extLst>
          </c:dPt>
          <c:dPt>
            <c:idx val="1"/>
            <c:bubble3D val="0"/>
            <c:spPr>
              <a:solidFill>
                <a:srgbClr val="5DBABC"/>
              </a:solidFill>
              <a:ln w="19050">
                <a:solidFill>
                  <a:schemeClr val="lt1"/>
                </a:solidFill>
              </a:ln>
              <a:effectLst/>
            </c:spPr>
            <c:extLst>
              <c:ext xmlns:c16="http://schemas.microsoft.com/office/drawing/2014/chart" uri="{C3380CC4-5D6E-409C-BE32-E72D297353CC}">
                <c16:uniqueId val="{0000000F-C2E9-41A9-8C91-422BFE2AB504}"/>
              </c:ext>
            </c:extLst>
          </c:dPt>
          <c:dPt>
            <c:idx val="2"/>
            <c:bubble3D val="0"/>
            <c:spPr>
              <a:solidFill>
                <a:srgbClr val="8B8B8B"/>
              </a:solidFill>
              <a:ln w="19050">
                <a:solidFill>
                  <a:schemeClr val="lt1"/>
                </a:solidFill>
              </a:ln>
              <a:effectLst/>
            </c:spPr>
            <c:extLst>
              <c:ext xmlns:c16="http://schemas.microsoft.com/office/drawing/2014/chart" uri="{C3380CC4-5D6E-409C-BE32-E72D297353CC}">
                <c16:uniqueId val="{00000011-C2E9-41A9-8C91-422BFE2AB504}"/>
              </c:ext>
            </c:extLst>
          </c:dPt>
          <c:dPt>
            <c:idx val="3"/>
            <c:bubble3D val="0"/>
            <c:spPr>
              <a:solidFill>
                <a:srgbClr val="015E8F"/>
              </a:solidFill>
              <a:ln w="19050">
                <a:solidFill>
                  <a:schemeClr val="lt1"/>
                </a:solidFill>
              </a:ln>
              <a:effectLst/>
            </c:spPr>
            <c:extLst>
              <c:ext xmlns:c16="http://schemas.microsoft.com/office/drawing/2014/chart" uri="{C3380CC4-5D6E-409C-BE32-E72D297353CC}">
                <c16:uniqueId val="{00000013-C2E9-41A9-8C91-422BFE2AB504}"/>
              </c:ext>
            </c:extLst>
          </c:dPt>
          <c:dPt>
            <c:idx val="4"/>
            <c:bubble3D val="0"/>
            <c:spPr>
              <a:solidFill>
                <a:srgbClr val="00AEE5"/>
              </a:solidFill>
              <a:ln w="19050">
                <a:solidFill>
                  <a:schemeClr val="lt1"/>
                </a:solidFill>
              </a:ln>
              <a:effectLst/>
            </c:spPr>
            <c:extLst>
              <c:ext xmlns:c16="http://schemas.microsoft.com/office/drawing/2014/chart" uri="{C3380CC4-5D6E-409C-BE32-E72D297353CC}">
                <c16:uniqueId val="{00000015-C2E9-41A9-8C91-422BFE2AB504}"/>
              </c:ext>
            </c:extLst>
          </c:dPt>
          <c:dPt>
            <c:idx val="5"/>
            <c:bubble3D val="0"/>
            <c:spPr>
              <a:solidFill>
                <a:srgbClr val="009290"/>
              </a:solidFill>
              <a:ln w="19050">
                <a:solidFill>
                  <a:schemeClr val="lt1"/>
                </a:solidFill>
              </a:ln>
              <a:effectLst/>
            </c:spPr>
            <c:extLst>
              <c:ext xmlns:c16="http://schemas.microsoft.com/office/drawing/2014/chart" uri="{C3380CC4-5D6E-409C-BE32-E72D297353CC}">
                <c16:uniqueId val="{00000015-9D5F-4381-AD06-7B59A6986528}"/>
              </c:ext>
            </c:extLst>
          </c:dPt>
          <c:dLbls>
            <c:dLbl>
              <c:idx val="0"/>
              <c:layout>
                <c:manualLayout>
                  <c:x val="5.5020902475910903E-3"/>
                  <c:y val="4.317238980693410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C2E9-41A9-8C91-422BFE2AB504}"/>
                </c:ext>
              </c:extLst>
            </c:dLbl>
            <c:dLbl>
              <c:idx val="1"/>
              <c:layout>
                <c:manualLayout>
                  <c:x val="2.0101339727128841E-3"/>
                  <c:y val="-8.5920528701368525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C2E9-41A9-8C91-422BFE2AB504}"/>
                </c:ext>
              </c:extLst>
            </c:dLbl>
            <c:dLbl>
              <c:idx val="5"/>
              <c:layout>
                <c:manualLayout>
                  <c:x val="-7.2318630190237904E-2"/>
                  <c:y val="-0.13580703391597648"/>
                </c:manualLayout>
              </c:layout>
              <c:numFmt formatCode="0.0%" sourceLinked="0"/>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5-9D5F-4381-AD06-7B59A6986528}"/>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val>
            <c:numRef>
              <c:f>Sheet1!$B$2:$B$7</c:f>
              <c:numCache>
                <c:formatCode>0.0%</c:formatCode>
                <c:ptCount val="6"/>
                <c:pt idx="0">
                  <c:v>0.36699999999999999</c:v>
                </c:pt>
                <c:pt idx="1">
                  <c:v>0.26400000000000001</c:v>
                </c:pt>
                <c:pt idx="2" formatCode="0.00%">
                  <c:v>9.1999999999999998E-2</c:v>
                </c:pt>
                <c:pt idx="3" formatCode="0.00%">
                  <c:v>0.18</c:v>
                </c:pt>
                <c:pt idx="4" formatCode="0.00%">
                  <c:v>7.0999999999999994E-2</c:v>
                </c:pt>
                <c:pt idx="5" formatCode="0.00%">
                  <c:v>2.5999999999999999E-2</c:v>
                </c:pt>
              </c:numCache>
            </c:numRef>
          </c:val>
          <c:extLst>
            <c:ext xmlns:c16="http://schemas.microsoft.com/office/drawing/2014/chart" uri="{C3380CC4-5D6E-409C-BE32-E72D297353CC}">
              <c16:uniqueId val="{00000014-9D5F-4381-AD06-7B59A6986528}"/>
            </c:ext>
          </c:extLst>
        </c:ser>
        <c:dLbls>
          <c:showLegendKey val="0"/>
          <c:showVal val="0"/>
          <c:showCatName val="0"/>
          <c:showSerName val="0"/>
          <c:showPercent val="0"/>
          <c:showBubbleSize val="0"/>
          <c:showLeaderLines val="1"/>
        </c:dLbls>
        <c:firstSliceAng val="0"/>
        <c:holeSize val="0"/>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dPt>
            <c:idx val="0"/>
            <c:bubble3D val="0"/>
            <c:spPr>
              <a:solidFill>
                <a:srgbClr val="002F47"/>
              </a:solidFill>
              <a:ln w="19050">
                <a:solidFill>
                  <a:schemeClr val="lt1"/>
                </a:solidFill>
              </a:ln>
              <a:effectLst/>
            </c:spPr>
            <c:extLst>
              <c:ext xmlns:c16="http://schemas.microsoft.com/office/drawing/2014/chart" uri="{C3380CC4-5D6E-409C-BE32-E72D297353CC}">
                <c16:uniqueId val="{00000001-640C-4F8C-B5C2-1AEA6AE5F9B1}"/>
              </c:ext>
            </c:extLst>
          </c:dPt>
          <c:dPt>
            <c:idx val="1"/>
            <c:bubble3D val="0"/>
            <c:spPr>
              <a:solidFill>
                <a:srgbClr val="5DBABC"/>
              </a:solidFill>
              <a:ln w="19050">
                <a:solidFill>
                  <a:schemeClr val="lt1"/>
                </a:solidFill>
              </a:ln>
              <a:effectLst/>
            </c:spPr>
            <c:extLst>
              <c:ext xmlns:c16="http://schemas.microsoft.com/office/drawing/2014/chart" uri="{C3380CC4-5D6E-409C-BE32-E72D297353CC}">
                <c16:uniqueId val="{00000003-640C-4F8C-B5C2-1AEA6AE5F9B1}"/>
              </c:ext>
            </c:extLst>
          </c:dPt>
          <c:dPt>
            <c:idx val="2"/>
            <c:bubble3D val="0"/>
            <c:spPr>
              <a:solidFill>
                <a:srgbClr val="8B8B8B"/>
              </a:solidFill>
              <a:ln w="19050">
                <a:solidFill>
                  <a:schemeClr val="lt1"/>
                </a:solidFill>
              </a:ln>
              <a:effectLst/>
            </c:spPr>
            <c:extLst>
              <c:ext xmlns:c16="http://schemas.microsoft.com/office/drawing/2014/chart" uri="{C3380CC4-5D6E-409C-BE32-E72D297353CC}">
                <c16:uniqueId val="{00000005-640C-4F8C-B5C2-1AEA6AE5F9B1}"/>
              </c:ext>
            </c:extLst>
          </c:dPt>
          <c:dLbls>
            <c:dLbl>
              <c:idx val="0"/>
              <c:layout>
                <c:manualLayout>
                  <c:x val="2.7777777777777779E-3"/>
                  <c:y val="-1.851851851851851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40C-4F8C-B5C2-1AEA6AE5F9B1}"/>
                </c:ext>
              </c:extLst>
            </c:dLbl>
            <c:numFmt formatCode="0.0%" sourceLinked="0"/>
            <c:spPr>
              <a:noFill/>
              <a:ln>
                <a:noFill/>
              </a:ln>
              <a:effectLst/>
            </c:spPr>
            <c:txPr>
              <a:bodyPr rot="0" spcFirstLastPara="1" vertOverflow="ellipsis" vert="horz" wrap="square" anchor="ctr" anchorCtr="1"/>
              <a:lstStyle/>
              <a:p>
                <a:pPr>
                  <a:defRPr sz="10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Sheet1!$C$6:$C$8</c:f>
              <c:strCache>
                <c:ptCount val="3"/>
                <c:pt idx="0">
                  <c:v>Application Software</c:v>
                </c:pt>
                <c:pt idx="1">
                  <c:v>IT Services</c:v>
                </c:pt>
                <c:pt idx="2">
                  <c:v>Systems Software</c:v>
                </c:pt>
              </c:strCache>
            </c:strRef>
          </c:cat>
          <c:val>
            <c:numRef>
              <c:f>Sheet1!$D$6:$D$8</c:f>
              <c:numCache>
                <c:formatCode>0.00%</c:formatCode>
                <c:ptCount val="3"/>
                <c:pt idx="0">
                  <c:v>0.68100000000000005</c:v>
                </c:pt>
                <c:pt idx="1">
                  <c:v>0.13500000000000001</c:v>
                </c:pt>
                <c:pt idx="2">
                  <c:v>0.184</c:v>
                </c:pt>
              </c:numCache>
            </c:numRef>
          </c:val>
          <c:extLst>
            <c:ext xmlns:c16="http://schemas.microsoft.com/office/drawing/2014/chart" uri="{C3380CC4-5D6E-409C-BE32-E72D297353CC}">
              <c16:uniqueId val="{00000006-640C-4F8C-B5C2-1AEA6AE5F9B1}"/>
            </c:ext>
          </c:extLst>
        </c:ser>
        <c:dLbls>
          <c:showLegendKey val="0"/>
          <c:showVal val="0"/>
          <c:showCatName val="0"/>
          <c:showSerName val="0"/>
          <c:showPercent val="0"/>
          <c:showBubbleSize val="0"/>
          <c:showLeaderLines val="1"/>
        </c:dLbls>
        <c:firstSliceAng val="0"/>
        <c:holeSize val="50"/>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sz="1000" b="1">
          <a:solidFill>
            <a:schemeClr val="bg1"/>
          </a:solidFill>
          <a:latin typeface="Arial" panose="020B0604020202020204" pitchFamily="34" charset="0"/>
          <a:cs typeface="Arial" panose="020B0604020202020204" pitchFamily="34" charset="0"/>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sz="1400" dirty="0"/>
              <a:t>U.S. PE Deal Activity</a:t>
            </a:r>
            <a:r>
              <a:rPr lang="en-US" sz="1400" baseline="30000" dirty="0"/>
              <a:t>6</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autoTitleDeleted val="0"/>
    <c:plotArea>
      <c:layout/>
      <c:barChart>
        <c:barDir val="col"/>
        <c:grouping val="clustered"/>
        <c:varyColors val="0"/>
        <c:ser>
          <c:idx val="1"/>
          <c:order val="1"/>
          <c:tx>
            <c:strRef>
              <c:f>Sheet1!$E$3</c:f>
              <c:strCache>
                <c:ptCount val="1"/>
                <c:pt idx="0">
                  <c:v>Deal Value ($B)</c:v>
                </c:pt>
              </c:strCache>
            </c:strRef>
          </c:tx>
          <c:spPr>
            <a:solidFill>
              <a:srgbClr val="002F47"/>
            </a:solidFill>
            <a:ln>
              <a:noFill/>
            </a:ln>
            <a:effectLst/>
          </c:spPr>
          <c:invertIfNegative val="0"/>
          <c:dLbls>
            <c:spPr>
              <a:noFill/>
              <a:ln>
                <a:noFill/>
              </a:ln>
              <a:effectLst/>
            </c:spPr>
            <c:txPr>
              <a:bodyPr rot="0" spcFirstLastPara="1" vertOverflow="ellipsis" vert="horz" wrap="square" anchor="ctr" anchorCtr="1"/>
              <a:lstStyle/>
              <a:p>
                <a:pPr>
                  <a:defRPr sz="8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Sheet1!$D$4:$D$14</c:f>
              <c:numCache>
                <c:formatCode>General</c:formatCode>
                <c:ptCount val="11"/>
                <c:pt idx="0">
                  <c:v>2015</c:v>
                </c:pt>
                <c:pt idx="1">
                  <c:v>2016</c:v>
                </c:pt>
                <c:pt idx="2">
                  <c:v>2017</c:v>
                </c:pt>
                <c:pt idx="3">
                  <c:v>2018</c:v>
                </c:pt>
                <c:pt idx="4">
                  <c:v>2019</c:v>
                </c:pt>
                <c:pt idx="5">
                  <c:v>2020</c:v>
                </c:pt>
                <c:pt idx="6">
                  <c:v>2021</c:v>
                </c:pt>
                <c:pt idx="7">
                  <c:v>2022</c:v>
                </c:pt>
                <c:pt idx="8">
                  <c:v>2023</c:v>
                </c:pt>
                <c:pt idx="9">
                  <c:v>2024</c:v>
                </c:pt>
                <c:pt idx="10">
                  <c:v>2025</c:v>
                </c:pt>
              </c:numCache>
            </c:numRef>
          </c:cat>
          <c:val>
            <c:numRef>
              <c:f>Sheet1!$E$4:$E$14</c:f>
              <c:numCache>
                <c:formatCode>_(* #,##0.0_);_(* \(#,##0.0\);_(* "-"??_);_(@_)</c:formatCode>
                <c:ptCount val="11"/>
                <c:pt idx="0">
                  <c:v>551.79999999999995</c:v>
                </c:pt>
                <c:pt idx="1">
                  <c:v>468.9</c:v>
                </c:pt>
                <c:pt idx="2">
                  <c:v>591.1</c:v>
                </c:pt>
                <c:pt idx="3">
                  <c:v>658.7</c:v>
                </c:pt>
                <c:pt idx="4">
                  <c:v>689.9</c:v>
                </c:pt>
                <c:pt idx="5">
                  <c:v>631.4</c:v>
                </c:pt>
                <c:pt idx="6">
                  <c:v>1268.7</c:v>
                </c:pt>
                <c:pt idx="7">
                  <c:v>953.3</c:v>
                </c:pt>
                <c:pt idx="8">
                  <c:v>733.2</c:v>
                </c:pt>
                <c:pt idx="9">
                  <c:v>847.8</c:v>
                </c:pt>
                <c:pt idx="10">
                  <c:v>1155.5</c:v>
                </c:pt>
              </c:numCache>
            </c:numRef>
          </c:val>
          <c:extLst>
            <c:ext xmlns:c16="http://schemas.microsoft.com/office/drawing/2014/chart" uri="{C3380CC4-5D6E-409C-BE32-E72D297353CC}">
              <c16:uniqueId val="{00000000-C80B-4879-AAC0-7251A7B89403}"/>
            </c:ext>
          </c:extLst>
        </c:ser>
        <c:dLbls>
          <c:showLegendKey val="0"/>
          <c:showVal val="0"/>
          <c:showCatName val="0"/>
          <c:showSerName val="0"/>
          <c:showPercent val="0"/>
          <c:showBubbleSize val="0"/>
        </c:dLbls>
        <c:gapWidth val="50"/>
        <c:axId val="1597254255"/>
        <c:axId val="1597252335"/>
        <c:extLst>
          <c:ext xmlns:c15="http://schemas.microsoft.com/office/drawing/2012/chart" uri="{02D57815-91ED-43cb-92C2-25804820EDAC}">
            <c15:filteredBarSeries>
              <c15:ser>
                <c:idx val="0"/>
                <c:order val="0"/>
                <c:tx>
                  <c:strRef>
                    <c:extLst>
                      <c:ext uri="{02D57815-91ED-43cb-92C2-25804820EDAC}">
                        <c15:formulaRef>
                          <c15:sqref>Sheet1!$D$3</c15:sqref>
                        </c15:formulaRef>
                      </c:ext>
                    </c:extLst>
                    <c:strCache>
                      <c:ptCount val="1"/>
                      <c:pt idx="0">
                        <c:v>Year</c:v>
                      </c:pt>
                    </c:strCache>
                  </c:strRef>
                </c:tx>
                <c:spPr>
                  <a:solidFill>
                    <a:schemeClr val="accent1"/>
                  </a:solidFill>
                  <a:ln>
                    <a:noFill/>
                  </a:ln>
                  <a:effectLst/>
                </c:spPr>
                <c:invertIfNegative val="0"/>
                <c:cat>
                  <c:numRef>
                    <c:extLst>
                      <c:ext uri="{02D57815-91ED-43cb-92C2-25804820EDAC}">
                        <c15:formulaRef>
                          <c15:sqref>Sheet1!$D$4:$D$14</c15:sqref>
                        </c15:formulaRef>
                      </c:ext>
                    </c:extLst>
                    <c:numCache>
                      <c:formatCode>General</c:formatCode>
                      <c:ptCount val="11"/>
                      <c:pt idx="0">
                        <c:v>2015</c:v>
                      </c:pt>
                      <c:pt idx="1">
                        <c:v>2016</c:v>
                      </c:pt>
                      <c:pt idx="2">
                        <c:v>2017</c:v>
                      </c:pt>
                      <c:pt idx="3">
                        <c:v>2018</c:v>
                      </c:pt>
                      <c:pt idx="4">
                        <c:v>2019</c:v>
                      </c:pt>
                      <c:pt idx="5">
                        <c:v>2020</c:v>
                      </c:pt>
                      <c:pt idx="6">
                        <c:v>2021</c:v>
                      </c:pt>
                      <c:pt idx="7">
                        <c:v>2022</c:v>
                      </c:pt>
                      <c:pt idx="8">
                        <c:v>2023</c:v>
                      </c:pt>
                      <c:pt idx="9">
                        <c:v>2024</c:v>
                      </c:pt>
                      <c:pt idx="10">
                        <c:v>2025</c:v>
                      </c:pt>
                    </c:numCache>
                  </c:numRef>
                </c:cat>
                <c:val>
                  <c:numRef>
                    <c:extLst>
                      <c:ext uri="{02D57815-91ED-43cb-92C2-25804820EDAC}">
                        <c15:formulaRef>
                          <c15:sqref>Sheet1!$D$4:$D$14</c15:sqref>
                        </c15:formulaRef>
                      </c:ext>
                    </c:extLst>
                    <c:numCache>
                      <c:formatCode>General</c:formatCode>
                      <c:ptCount val="11"/>
                      <c:pt idx="0">
                        <c:v>2015</c:v>
                      </c:pt>
                      <c:pt idx="1">
                        <c:v>2016</c:v>
                      </c:pt>
                      <c:pt idx="2">
                        <c:v>2017</c:v>
                      </c:pt>
                      <c:pt idx="3">
                        <c:v>2018</c:v>
                      </c:pt>
                      <c:pt idx="4">
                        <c:v>2019</c:v>
                      </c:pt>
                      <c:pt idx="5">
                        <c:v>2020</c:v>
                      </c:pt>
                      <c:pt idx="6">
                        <c:v>2021</c:v>
                      </c:pt>
                      <c:pt idx="7">
                        <c:v>2022</c:v>
                      </c:pt>
                      <c:pt idx="8">
                        <c:v>2023</c:v>
                      </c:pt>
                      <c:pt idx="9">
                        <c:v>2024</c:v>
                      </c:pt>
                      <c:pt idx="10">
                        <c:v>2025</c:v>
                      </c:pt>
                    </c:numCache>
                  </c:numRef>
                </c:val>
                <c:extLst>
                  <c:ext xmlns:c16="http://schemas.microsoft.com/office/drawing/2014/chart" uri="{C3380CC4-5D6E-409C-BE32-E72D297353CC}">
                    <c16:uniqueId val="{00000002-C80B-4879-AAC0-7251A7B89403}"/>
                  </c:ext>
                </c:extLst>
              </c15:ser>
            </c15:filteredBarSeries>
          </c:ext>
        </c:extLst>
      </c:barChart>
      <c:lineChart>
        <c:grouping val="standard"/>
        <c:varyColors val="0"/>
        <c:ser>
          <c:idx val="2"/>
          <c:order val="2"/>
          <c:tx>
            <c:strRef>
              <c:f>Sheet1!$F$3</c:f>
              <c:strCache>
                <c:ptCount val="1"/>
                <c:pt idx="0">
                  <c:v>Deal Count</c:v>
                </c:pt>
              </c:strCache>
            </c:strRef>
          </c:tx>
          <c:spPr>
            <a:ln w="28575" cap="rnd">
              <a:solidFill>
                <a:schemeClr val="accent4"/>
              </a:solidFill>
              <a:round/>
            </a:ln>
            <a:effectLst/>
          </c:spPr>
          <c:marker>
            <c:symbol val="square"/>
            <c:size val="5"/>
            <c:spPr>
              <a:solidFill>
                <a:schemeClr val="accent4"/>
              </a:solidFill>
              <a:ln w="9525">
                <a:solidFill>
                  <a:schemeClr val="accent4"/>
                </a:solidFill>
              </a:ln>
              <a:effectLst/>
            </c:spPr>
          </c:marker>
          <c:dLbls>
            <c:dLbl>
              <c:idx val="5"/>
              <c:layout>
                <c:manualLayout>
                  <c:x val="-5.3675058639121712E-2"/>
                  <c:y val="-6.797277861773717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C80B-4879-AAC0-7251A7B89403}"/>
                </c:ext>
              </c:extLst>
            </c:dLbl>
            <c:dLbl>
              <c:idx val="6"/>
              <c:layout>
                <c:manualLayout>
                  <c:x val="-4.205384448010642E-2"/>
                  <c:y val="-6.797277861773712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C80B-4879-AAC0-7251A7B89403}"/>
                </c:ext>
              </c:extLst>
            </c:dLbl>
            <c:dLbl>
              <c:idx val="10"/>
              <c:layout>
                <c:manualLayout>
                  <c:x val="-3.7577906764676677E-2"/>
                  <c:y val="-8.215407137098484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C80B-4879-AAC0-7251A7B89403}"/>
                </c:ext>
              </c:extLst>
            </c:dLbl>
            <c:spPr>
              <a:noFill/>
              <a:ln>
                <a:noFill/>
              </a:ln>
              <a:effectLst/>
            </c:spPr>
            <c:txPr>
              <a:bodyPr rot="0" spcFirstLastPara="1" vertOverflow="ellipsis" vert="horz" wrap="square" anchor="ctr" anchorCtr="1"/>
              <a:lstStyle/>
              <a:p>
                <a:pPr>
                  <a:defRPr sz="8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Sheet1!$D$4:$D$14</c:f>
              <c:numCache>
                <c:formatCode>General</c:formatCode>
                <c:ptCount val="11"/>
                <c:pt idx="0">
                  <c:v>2015</c:v>
                </c:pt>
                <c:pt idx="1">
                  <c:v>2016</c:v>
                </c:pt>
                <c:pt idx="2">
                  <c:v>2017</c:v>
                </c:pt>
                <c:pt idx="3">
                  <c:v>2018</c:v>
                </c:pt>
                <c:pt idx="4">
                  <c:v>2019</c:v>
                </c:pt>
                <c:pt idx="5">
                  <c:v>2020</c:v>
                </c:pt>
                <c:pt idx="6">
                  <c:v>2021</c:v>
                </c:pt>
                <c:pt idx="7">
                  <c:v>2022</c:v>
                </c:pt>
                <c:pt idx="8">
                  <c:v>2023</c:v>
                </c:pt>
                <c:pt idx="9">
                  <c:v>2024</c:v>
                </c:pt>
                <c:pt idx="10">
                  <c:v>2025</c:v>
                </c:pt>
              </c:numCache>
            </c:numRef>
          </c:cat>
          <c:val>
            <c:numRef>
              <c:f>Sheet1!$F$4:$F$14</c:f>
              <c:numCache>
                <c:formatCode>_(* #,##0_);_(* \(#,##0\);_(* "-"??_);_(@_)</c:formatCode>
                <c:ptCount val="11"/>
                <c:pt idx="0">
                  <c:v>4676</c:v>
                </c:pt>
                <c:pt idx="1">
                  <c:v>4823</c:v>
                </c:pt>
                <c:pt idx="2">
                  <c:v>5374</c:v>
                </c:pt>
                <c:pt idx="3">
                  <c:v>6265</c:v>
                </c:pt>
                <c:pt idx="4">
                  <c:v>6557</c:v>
                </c:pt>
                <c:pt idx="5">
                  <c:v>6620</c:v>
                </c:pt>
                <c:pt idx="6">
                  <c:v>10315</c:v>
                </c:pt>
                <c:pt idx="7">
                  <c:v>9446</c:v>
                </c:pt>
                <c:pt idx="8">
                  <c:v>8153</c:v>
                </c:pt>
                <c:pt idx="9">
                  <c:v>8519</c:v>
                </c:pt>
                <c:pt idx="10">
                  <c:v>9019</c:v>
                </c:pt>
              </c:numCache>
            </c:numRef>
          </c:val>
          <c:smooth val="0"/>
          <c:extLst>
            <c:ext xmlns:c16="http://schemas.microsoft.com/office/drawing/2014/chart" uri="{C3380CC4-5D6E-409C-BE32-E72D297353CC}">
              <c16:uniqueId val="{00000001-C80B-4879-AAC0-7251A7B89403}"/>
            </c:ext>
          </c:extLst>
        </c:ser>
        <c:dLbls>
          <c:showLegendKey val="0"/>
          <c:showVal val="0"/>
          <c:showCatName val="0"/>
          <c:showSerName val="0"/>
          <c:showPercent val="0"/>
          <c:showBubbleSize val="0"/>
        </c:dLbls>
        <c:marker val="1"/>
        <c:smooth val="0"/>
        <c:axId val="1597287855"/>
        <c:axId val="1597263375"/>
      </c:lineChart>
      <c:catAx>
        <c:axId val="159725425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597252335"/>
        <c:crosses val="autoZero"/>
        <c:auto val="1"/>
        <c:lblAlgn val="ctr"/>
        <c:lblOffset val="100"/>
        <c:noMultiLvlLbl val="0"/>
      </c:catAx>
      <c:valAx>
        <c:axId val="1597252335"/>
        <c:scaling>
          <c:orientation val="minMax"/>
        </c:scaling>
        <c:delete val="0"/>
        <c:axPos val="l"/>
        <c:numFmt formatCode="_(* #,##0.0_);_(* \(#,##0.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597254255"/>
        <c:crosses val="autoZero"/>
        <c:crossBetween val="between"/>
      </c:valAx>
      <c:valAx>
        <c:axId val="1597263375"/>
        <c:scaling>
          <c:orientation val="minMax"/>
        </c:scaling>
        <c:delete val="0"/>
        <c:axPos val="r"/>
        <c:numFmt formatCode="_(* #,##0_);_(* \(#,##0\);_(* &quot;-&quot;??_);_(@_)" sourceLinked="1"/>
        <c:majorTickMark val="out"/>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597287855"/>
        <c:crosses val="max"/>
        <c:crossBetween val="between"/>
      </c:valAx>
      <c:catAx>
        <c:axId val="1597287855"/>
        <c:scaling>
          <c:orientation val="minMax"/>
        </c:scaling>
        <c:delete val="1"/>
        <c:axPos val="b"/>
        <c:numFmt formatCode="General" sourceLinked="1"/>
        <c:majorTickMark val="out"/>
        <c:minorTickMark val="none"/>
        <c:tickLblPos val="nextTo"/>
        <c:crossAx val="1597263375"/>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9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externalData r:id="rId4">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sz="1400" dirty="0"/>
              <a:t>U.S. PE Exit Activity</a:t>
            </a:r>
            <a:r>
              <a:rPr lang="en-US" sz="1400" baseline="30000" dirty="0"/>
              <a:t>7</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autoTitleDeleted val="0"/>
    <c:plotArea>
      <c:layout/>
      <c:barChart>
        <c:barDir val="col"/>
        <c:grouping val="clustered"/>
        <c:varyColors val="0"/>
        <c:ser>
          <c:idx val="1"/>
          <c:order val="1"/>
          <c:tx>
            <c:strRef>
              <c:f>Sheet2!$E$3</c:f>
              <c:strCache>
                <c:ptCount val="1"/>
                <c:pt idx="0">
                  <c:v>Exit Value ($B)</c:v>
                </c:pt>
              </c:strCache>
            </c:strRef>
          </c:tx>
          <c:spPr>
            <a:solidFill>
              <a:srgbClr val="002F47"/>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Sheet2!$D$4:$D$14</c:f>
              <c:numCache>
                <c:formatCode>General</c:formatCode>
                <c:ptCount val="11"/>
                <c:pt idx="0">
                  <c:v>2015</c:v>
                </c:pt>
                <c:pt idx="1">
                  <c:v>2016</c:v>
                </c:pt>
                <c:pt idx="2">
                  <c:v>2017</c:v>
                </c:pt>
                <c:pt idx="3">
                  <c:v>2018</c:v>
                </c:pt>
                <c:pt idx="4">
                  <c:v>2019</c:v>
                </c:pt>
                <c:pt idx="5">
                  <c:v>2020</c:v>
                </c:pt>
                <c:pt idx="6">
                  <c:v>2021</c:v>
                </c:pt>
                <c:pt idx="7">
                  <c:v>2022</c:v>
                </c:pt>
                <c:pt idx="8">
                  <c:v>2023</c:v>
                </c:pt>
                <c:pt idx="9">
                  <c:v>2024</c:v>
                </c:pt>
                <c:pt idx="10">
                  <c:v>2025</c:v>
                </c:pt>
              </c:numCache>
            </c:numRef>
          </c:cat>
          <c:val>
            <c:numRef>
              <c:f>Sheet2!$E$4:$E$14</c:f>
              <c:numCache>
                <c:formatCode>_(* #,##0.0_);_(* \(#,##0.0\);_(* "-"??_);_(@_)</c:formatCode>
                <c:ptCount val="11"/>
                <c:pt idx="0">
                  <c:v>355.6</c:v>
                </c:pt>
                <c:pt idx="1">
                  <c:v>327.39999999999998</c:v>
                </c:pt>
                <c:pt idx="2">
                  <c:v>364.7</c:v>
                </c:pt>
                <c:pt idx="3">
                  <c:v>397.1</c:v>
                </c:pt>
                <c:pt idx="4">
                  <c:v>306.2</c:v>
                </c:pt>
                <c:pt idx="5">
                  <c:v>456</c:v>
                </c:pt>
                <c:pt idx="6">
                  <c:v>844.2</c:v>
                </c:pt>
                <c:pt idx="7">
                  <c:v>311.3</c:v>
                </c:pt>
                <c:pt idx="8">
                  <c:v>284.10000000000002</c:v>
                </c:pt>
                <c:pt idx="9">
                  <c:v>383</c:v>
                </c:pt>
                <c:pt idx="10">
                  <c:v>728.1</c:v>
                </c:pt>
              </c:numCache>
            </c:numRef>
          </c:val>
          <c:extLst>
            <c:ext xmlns:c16="http://schemas.microsoft.com/office/drawing/2014/chart" uri="{C3380CC4-5D6E-409C-BE32-E72D297353CC}">
              <c16:uniqueId val="{00000000-A04A-408A-8062-6214BBF849BF}"/>
            </c:ext>
          </c:extLst>
        </c:ser>
        <c:dLbls>
          <c:showLegendKey val="0"/>
          <c:showVal val="0"/>
          <c:showCatName val="0"/>
          <c:showSerName val="0"/>
          <c:showPercent val="0"/>
          <c:showBubbleSize val="0"/>
        </c:dLbls>
        <c:gapWidth val="50"/>
        <c:axId val="219240271"/>
        <c:axId val="219223951"/>
        <c:extLst>
          <c:ext xmlns:c15="http://schemas.microsoft.com/office/drawing/2012/chart" uri="{02D57815-91ED-43cb-92C2-25804820EDAC}">
            <c15:filteredBarSeries>
              <c15:ser>
                <c:idx val="0"/>
                <c:order val="0"/>
                <c:tx>
                  <c:strRef>
                    <c:extLst>
                      <c:ext uri="{02D57815-91ED-43cb-92C2-25804820EDAC}">
                        <c15:formulaRef>
                          <c15:sqref>Sheet2!$D$3</c15:sqref>
                        </c15:formulaRef>
                      </c:ext>
                    </c:extLst>
                    <c:strCache>
                      <c:ptCount val="1"/>
                      <c:pt idx="0">
                        <c:v>Year</c:v>
                      </c:pt>
                    </c:strCache>
                  </c:strRef>
                </c:tx>
                <c:spPr>
                  <a:solidFill>
                    <a:schemeClr val="accent1"/>
                  </a:solidFill>
                  <a:ln>
                    <a:noFill/>
                  </a:ln>
                  <a:effectLst/>
                </c:spPr>
                <c:invertIfNegative val="0"/>
                <c:cat>
                  <c:numRef>
                    <c:extLst>
                      <c:ext uri="{02D57815-91ED-43cb-92C2-25804820EDAC}">
                        <c15:formulaRef>
                          <c15:sqref>Sheet2!$D$4:$D$14</c15:sqref>
                        </c15:formulaRef>
                      </c:ext>
                    </c:extLst>
                    <c:numCache>
                      <c:formatCode>General</c:formatCode>
                      <c:ptCount val="11"/>
                      <c:pt idx="0">
                        <c:v>2015</c:v>
                      </c:pt>
                      <c:pt idx="1">
                        <c:v>2016</c:v>
                      </c:pt>
                      <c:pt idx="2">
                        <c:v>2017</c:v>
                      </c:pt>
                      <c:pt idx="3">
                        <c:v>2018</c:v>
                      </c:pt>
                      <c:pt idx="4">
                        <c:v>2019</c:v>
                      </c:pt>
                      <c:pt idx="5">
                        <c:v>2020</c:v>
                      </c:pt>
                      <c:pt idx="6">
                        <c:v>2021</c:v>
                      </c:pt>
                      <c:pt idx="7">
                        <c:v>2022</c:v>
                      </c:pt>
                      <c:pt idx="8">
                        <c:v>2023</c:v>
                      </c:pt>
                      <c:pt idx="9">
                        <c:v>2024</c:v>
                      </c:pt>
                      <c:pt idx="10">
                        <c:v>2025</c:v>
                      </c:pt>
                    </c:numCache>
                  </c:numRef>
                </c:cat>
                <c:val>
                  <c:numRef>
                    <c:extLst>
                      <c:ext uri="{02D57815-91ED-43cb-92C2-25804820EDAC}">
                        <c15:formulaRef>
                          <c15:sqref>Sheet2!$D$4:$D$14</c15:sqref>
                        </c15:formulaRef>
                      </c:ext>
                    </c:extLst>
                    <c:numCache>
                      <c:formatCode>General</c:formatCode>
                      <c:ptCount val="11"/>
                      <c:pt idx="0">
                        <c:v>2015</c:v>
                      </c:pt>
                      <c:pt idx="1">
                        <c:v>2016</c:v>
                      </c:pt>
                      <c:pt idx="2">
                        <c:v>2017</c:v>
                      </c:pt>
                      <c:pt idx="3">
                        <c:v>2018</c:v>
                      </c:pt>
                      <c:pt idx="4">
                        <c:v>2019</c:v>
                      </c:pt>
                      <c:pt idx="5">
                        <c:v>2020</c:v>
                      </c:pt>
                      <c:pt idx="6">
                        <c:v>2021</c:v>
                      </c:pt>
                      <c:pt idx="7">
                        <c:v>2022</c:v>
                      </c:pt>
                      <c:pt idx="8">
                        <c:v>2023</c:v>
                      </c:pt>
                      <c:pt idx="9">
                        <c:v>2024</c:v>
                      </c:pt>
                      <c:pt idx="10">
                        <c:v>2025</c:v>
                      </c:pt>
                    </c:numCache>
                  </c:numRef>
                </c:val>
                <c:extLst>
                  <c:ext xmlns:c16="http://schemas.microsoft.com/office/drawing/2014/chart" uri="{C3380CC4-5D6E-409C-BE32-E72D297353CC}">
                    <c16:uniqueId val="{00000002-A04A-408A-8062-6214BBF849BF}"/>
                  </c:ext>
                </c:extLst>
              </c15:ser>
            </c15:filteredBarSeries>
          </c:ext>
        </c:extLst>
      </c:barChart>
      <c:lineChart>
        <c:grouping val="standard"/>
        <c:varyColors val="0"/>
        <c:ser>
          <c:idx val="2"/>
          <c:order val="2"/>
          <c:tx>
            <c:strRef>
              <c:f>Sheet2!$F$3</c:f>
              <c:strCache>
                <c:ptCount val="1"/>
                <c:pt idx="0">
                  <c:v>Exit Count</c:v>
                </c:pt>
              </c:strCache>
            </c:strRef>
          </c:tx>
          <c:spPr>
            <a:ln w="28575" cap="rnd">
              <a:solidFill>
                <a:schemeClr val="accent4"/>
              </a:solidFill>
              <a:round/>
            </a:ln>
            <a:effectLst/>
          </c:spPr>
          <c:marker>
            <c:symbol val="square"/>
            <c:size val="5"/>
            <c:spPr>
              <a:solidFill>
                <a:schemeClr val="accent4"/>
              </a:solidFill>
              <a:ln w="9525">
                <a:solidFill>
                  <a:schemeClr val="accent4"/>
                </a:solidFill>
              </a:ln>
              <a:effectLst/>
            </c:spPr>
          </c:marker>
          <c:dLbls>
            <c:dLbl>
              <c:idx val="5"/>
              <c:layout>
                <c:manualLayout>
                  <c:x val="-4.1155045829697506E-2"/>
                  <c:y val="-9.818903471269116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A04A-408A-8062-6214BBF849BF}"/>
                </c:ext>
              </c:extLst>
            </c:dLbl>
            <c:dLbl>
              <c:idx val="6"/>
              <c:layout>
                <c:manualLayout>
                  <c:x val="-3.7577901472487879E-2"/>
                  <c:y val="-0.15659861541698658"/>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A04A-408A-8062-6214BBF849BF}"/>
                </c:ext>
              </c:extLst>
            </c:dLbl>
            <c:dLbl>
              <c:idx val="10"/>
              <c:layout>
                <c:manualLayout>
                  <c:x val="-3.7577901472487817E-2"/>
                  <c:y val="-0.16146608047567781"/>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A04A-408A-8062-6214BBF849BF}"/>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Sheet2!$D$4:$D$14</c:f>
              <c:numCache>
                <c:formatCode>General</c:formatCode>
                <c:ptCount val="11"/>
                <c:pt idx="0">
                  <c:v>2015</c:v>
                </c:pt>
                <c:pt idx="1">
                  <c:v>2016</c:v>
                </c:pt>
                <c:pt idx="2">
                  <c:v>2017</c:v>
                </c:pt>
                <c:pt idx="3">
                  <c:v>2018</c:v>
                </c:pt>
                <c:pt idx="4">
                  <c:v>2019</c:v>
                </c:pt>
                <c:pt idx="5">
                  <c:v>2020</c:v>
                </c:pt>
                <c:pt idx="6">
                  <c:v>2021</c:v>
                </c:pt>
                <c:pt idx="7">
                  <c:v>2022</c:v>
                </c:pt>
                <c:pt idx="8">
                  <c:v>2023</c:v>
                </c:pt>
                <c:pt idx="9">
                  <c:v>2024</c:v>
                </c:pt>
                <c:pt idx="10">
                  <c:v>2025</c:v>
                </c:pt>
              </c:numCache>
            </c:numRef>
          </c:cat>
          <c:val>
            <c:numRef>
              <c:f>Sheet2!$F$4:$F$14</c:f>
              <c:numCache>
                <c:formatCode>_(* #,##0_);_(* \(#,##0\);_(* "-"??_);_(@_)</c:formatCode>
                <c:ptCount val="11"/>
                <c:pt idx="0">
                  <c:v>1343</c:v>
                </c:pt>
                <c:pt idx="1">
                  <c:v>1282</c:v>
                </c:pt>
                <c:pt idx="2">
                  <c:v>1358</c:v>
                </c:pt>
                <c:pt idx="3">
                  <c:v>1460</c:v>
                </c:pt>
                <c:pt idx="4">
                  <c:v>1347</c:v>
                </c:pt>
                <c:pt idx="5">
                  <c:v>1252</c:v>
                </c:pt>
                <c:pt idx="6">
                  <c:v>1947</c:v>
                </c:pt>
                <c:pt idx="7">
                  <c:v>1456</c:v>
                </c:pt>
                <c:pt idx="8">
                  <c:v>1328</c:v>
                </c:pt>
                <c:pt idx="9">
                  <c:v>1384</c:v>
                </c:pt>
                <c:pt idx="10">
                  <c:v>1619</c:v>
                </c:pt>
              </c:numCache>
            </c:numRef>
          </c:val>
          <c:smooth val="0"/>
          <c:extLst>
            <c:ext xmlns:c16="http://schemas.microsoft.com/office/drawing/2014/chart" uri="{C3380CC4-5D6E-409C-BE32-E72D297353CC}">
              <c16:uniqueId val="{00000001-A04A-408A-8062-6214BBF849BF}"/>
            </c:ext>
          </c:extLst>
        </c:ser>
        <c:dLbls>
          <c:showLegendKey val="0"/>
          <c:showVal val="0"/>
          <c:showCatName val="0"/>
          <c:showSerName val="0"/>
          <c:showPercent val="0"/>
          <c:showBubbleSize val="0"/>
        </c:dLbls>
        <c:marker val="1"/>
        <c:smooth val="0"/>
        <c:axId val="219260431"/>
        <c:axId val="219252271"/>
      </c:lineChart>
      <c:catAx>
        <c:axId val="2192402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219223951"/>
        <c:crosses val="autoZero"/>
        <c:auto val="1"/>
        <c:lblAlgn val="ctr"/>
        <c:lblOffset val="100"/>
        <c:noMultiLvlLbl val="0"/>
      </c:catAx>
      <c:valAx>
        <c:axId val="219223951"/>
        <c:scaling>
          <c:orientation val="minMax"/>
        </c:scaling>
        <c:delete val="0"/>
        <c:axPos val="l"/>
        <c:numFmt formatCode="_(* #,##0.0_);_(* \(#,##0.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219240271"/>
        <c:crosses val="autoZero"/>
        <c:crossBetween val="between"/>
      </c:valAx>
      <c:valAx>
        <c:axId val="219252271"/>
        <c:scaling>
          <c:orientation val="minMax"/>
        </c:scaling>
        <c:delete val="0"/>
        <c:axPos val="r"/>
        <c:numFmt formatCode="_(* #,##0_);_(* \(#,##0\);_(* &quot;-&quot;??_);_(@_)" sourceLinked="1"/>
        <c:majorTickMark val="out"/>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219260431"/>
        <c:crosses val="max"/>
        <c:crossBetween val="between"/>
      </c:valAx>
      <c:catAx>
        <c:axId val="219260431"/>
        <c:scaling>
          <c:orientation val="minMax"/>
        </c:scaling>
        <c:delete val="1"/>
        <c:axPos val="b"/>
        <c:numFmt formatCode="General" sourceLinked="1"/>
        <c:majorTickMark val="out"/>
        <c:minorTickMark val="none"/>
        <c:tickLblPos val="nextTo"/>
        <c:crossAx val="219252271"/>
        <c:crosses val="autoZero"/>
        <c:auto val="1"/>
        <c:lblAlgn val="ctr"/>
        <c:lblOffset val="100"/>
        <c:noMultiLvlLbl val="0"/>
      </c:cat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externalData r:id="rId4">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sz="1400" dirty="0"/>
              <a:t>U.S. PE Fundraising Activity</a:t>
            </a:r>
            <a:r>
              <a:rPr lang="en-US" sz="1400" baseline="30000" dirty="0"/>
              <a:t>7</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autoTitleDeleted val="0"/>
    <c:plotArea>
      <c:layout/>
      <c:barChart>
        <c:barDir val="col"/>
        <c:grouping val="clustered"/>
        <c:varyColors val="0"/>
        <c:ser>
          <c:idx val="1"/>
          <c:order val="1"/>
          <c:tx>
            <c:strRef>
              <c:f>Fundraising!$E$3</c:f>
              <c:strCache>
                <c:ptCount val="1"/>
                <c:pt idx="0">
                  <c:v>Capital Raised ($B)</c:v>
                </c:pt>
              </c:strCache>
            </c:strRef>
          </c:tx>
          <c:spPr>
            <a:solidFill>
              <a:srgbClr val="002F47"/>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Fundraising!$D$4:$D$14</c:f>
              <c:numCache>
                <c:formatCode>General</c:formatCode>
                <c:ptCount val="11"/>
                <c:pt idx="0">
                  <c:v>2015</c:v>
                </c:pt>
                <c:pt idx="1">
                  <c:v>2016</c:v>
                </c:pt>
                <c:pt idx="2">
                  <c:v>2017</c:v>
                </c:pt>
                <c:pt idx="3">
                  <c:v>2018</c:v>
                </c:pt>
                <c:pt idx="4">
                  <c:v>2019</c:v>
                </c:pt>
                <c:pt idx="5">
                  <c:v>2020</c:v>
                </c:pt>
                <c:pt idx="6">
                  <c:v>2021</c:v>
                </c:pt>
                <c:pt idx="7">
                  <c:v>2022</c:v>
                </c:pt>
                <c:pt idx="8">
                  <c:v>2023</c:v>
                </c:pt>
                <c:pt idx="9">
                  <c:v>2024</c:v>
                </c:pt>
                <c:pt idx="10">
                  <c:v>2025</c:v>
                </c:pt>
              </c:numCache>
            </c:numRef>
          </c:cat>
          <c:val>
            <c:numRef>
              <c:f>Fundraising!$E$4:$E$14</c:f>
              <c:numCache>
                <c:formatCode>_(* #,##0.0_);_(* \(#,##0.0\);_(* "-"??_);_(@_)</c:formatCode>
                <c:ptCount val="11"/>
                <c:pt idx="0">
                  <c:v>137.9</c:v>
                </c:pt>
                <c:pt idx="1">
                  <c:v>189.2</c:v>
                </c:pt>
                <c:pt idx="2">
                  <c:v>250.9</c:v>
                </c:pt>
                <c:pt idx="3">
                  <c:v>194.9</c:v>
                </c:pt>
                <c:pt idx="4">
                  <c:v>350.1</c:v>
                </c:pt>
                <c:pt idx="5">
                  <c:v>256.5</c:v>
                </c:pt>
                <c:pt idx="6">
                  <c:v>382.4</c:v>
                </c:pt>
                <c:pt idx="7">
                  <c:v>390.1</c:v>
                </c:pt>
                <c:pt idx="8">
                  <c:v>408</c:v>
                </c:pt>
                <c:pt idx="9">
                  <c:v>381.6</c:v>
                </c:pt>
                <c:pt idx="10">
                  <c:v>277.89999999999998</c:v>
                </c:pt>
              </c:numCache>
            </c:numRef>
          </c:val>
          <c:extLst>
            <c:ext xmlns:c16="http://schemas.microsoft.com/office/drawing/2014/chart" uri="{C3380CC4-5D6E-409C-BE32-E72D297353CC}">
              <c16:uniqueId val="{00000000-7ADF-42C0-A4DA-B1A519DDFF76}"/>
            </c:ext>
          </c:extLst>
        </c:ser>
        <c:dLbls>
          <c:showLegendKey val="0"/>
          <c:showVal val="0"/>
          <c:showCatName val="0"/>
          <c:showSerName val="0"/>
          <c:showPercent val="0"/>
          <c:showBubbleSize val="0"/>
        </c:dLbls>
        <c:gapWidth val="50"/>
        <c:axId val="219266191"/>
        <c:axId val="219252751"/>
        <c:extLst>
          <c:ext xmlns:c15="http://schemas.microsoft.com/office/drawing/2012/chart" uri="{02D57815-91ED-43cb-92C2-25804820EDAC}">
            <c15:filteredBarSeries>
              <c15:ser>
                <c:idx val="0"/>
                <c:order val="0"/>
                <c:tx>
                  <c:strRef>
                    <c:extLst>
                      <c:ext uri="{02D57815-91ED-43cb-92C2-25804820EDAC}">
                        <c15:formulaRef>
                          <c15:sqref>Fundraising!$D$3</c15:sqref>
                        </c15:formulaRef>
                      </c:ext>
                    </c:extLst>
                    <c:strCache>
                      <c:ptCount val="1"/>
                      <c:pt idx="0">
                        <c:v>Year</c:v>
                      </c:pt>
                    </c:strCache>
                  </c:strRef>
                </c:tx>
                <c:spPr>
                  <a:solidFill>
                    <a:schemeClr val="accent1"/>
                  </a:solidFill>
                  <a:ln>
                    <a:noFill/>
                  </a:ln>
                  <a:effectLst/>
                </c:spPr>
                <c:invertIfNegative val="0"/>
                <c:cat>
                  <c:numRef>
                    <c:extLst>
                      <c:ext uri="{02D57815-91ED-43cb-92C2-25804820EDAC}">
                        <c15:formulaRef>
                          <c15:sqref>Fundraising!$D$4:$D$14</c15:sqref>
                        </c15:formulaRef>
                      </c:ext>
                    </c:extLst>
                    <c:numCache>
                      <c:formatCode>General</c:formatCode>
                      <c:ptCount val="11"/>
                      <c:pt idx="0">
                        <c:v>2015</c:v>
                      </c:pt>
                      <c:pt idx="1">
                        <c:v>2016</c:v>
                      </c:pt>
                      <c:pt idx="2">
                        <c:v>2017</c:v>
                      </c:pt>
                      <c:pt idx="3">
                        <c:v>2018</c:v>
                      </c:pt>
                      <c:pt idx="4">
                        <c:v>2019</c:v>
                      </c:pt>
                      <c:pt idx="5">
                        <c:v>2020</c:v>
                      </c:pt>
                      <c:pt idx="6">
                        <c:v>2021</c:v>
                      </c:pt>
                      <c:pt idx="7">
                        <c:v>2022</c:v>
                      </c:pt>
                      <c:pt idx="8">
                        <c:v>2023</c:v>
                      </c:pt>
                      <c:pt idx="9">
                        <c:v>2024</c:v>
                      </c:pt>
                      <c:pt idx="10">
                        <c:v>2025</c:v>
                      </c:pt>
                    </c:numCache>
                  </c:numRef>
                </c:cat>
                <c:val>
                  <c:numRef>
                    <c:extLst>
                      <c:ext uri="{02D57815-91ED-43cb-92C2-25804820EDAC}">
                        <c15:formulaRef>
                          <c15:sqref>Fundraising!$D$4:$D$14</c15:sqref>
                        </c15:formulaRef>
                      </c:ext>
                    </c:extLst>
                    <c:numCache>
                      <c:formatCode>General</c:formatCode>
                      <c:ptCount val="11"/>
                      <c:pt idx="0">
                        <c:v>2015</c:v>
                      </c:pt>
                      <c:pt idx="1">
                        <c:v>2016</c:v>
                      </c:pt>
                      <c:pt idx="2">
                        <c:v>2017</c:v>
                      </c:pt>
                      <c:pt idx="3">
                        <c:v>2018</c:v>
                      </c:pt>
                      <c:pt idx="4">
                        <c:v>2019</c:v>
                      </c:pt>
                      <c:pt idx="5">
                        <c:v>2020</c:v>
                      </c:pt>
                      <c:pt idx="6">
                        <c:v>2021</c:v>
                      </c:pt>
                      <c:pt idx="7">
                        <c:v>2022</c:v>
                      </c:pt>
                      <c:pt idx="8">
                        <c:v>2023</c:v>
                      </c:pt>
                      <c:pt idx="9">
                        <c:v>2024</c:v>
                      </c:pt>
                      <c:pt idx="10">
                        <c:v>2025</c:v>
                      </c:pt>
                    </c:numCache>
                  </c:numRef>
                </c:val>
                <c:extLst>
                  <c:ext xmlns:c16="http://schemas.microsoft.com/office/drawing/2014/chart" uri="{C3380CC4-5D6E-409C-BE32-E72D297353CC}">
                    <c16:uniqueId val="{00000002-7ADF-42C0-A4DA-B1A519DDFF76}"/>
                  </c:ext>
                </c:extLst>
              </c15:ser>
            </c15:filteredBarSeries>
          </c:ext>
        </c:extLst>
      </c:barChart>
      <c:lineChart>
        <c:grouping val="standard"/>
        <c:varyColors val="0"/>
        <c:ser>
          <c:idx val="2"/>
          <c:order val="2"/>
          <c:tx>
            <c:strRef>
              <c:f>Fundraising!$F$3</c:f>
              <c:strCache>
                <c:ptCount val="1"/>
                <c:pt idx="0">
                  <c:v>Fund Count</c:v>
                </c:pt>
              </c:strCache>
            </c:strRef>
          </c:tx>
          <c:spPr>
            <a:ln w="28575" cap="rnd">
              <a:solidFill>
                <a:schemeClr val="accent4"/>
              </a:solidFill>
              <a:round/>
            </a:ln>
            <a:effectLst/>
          </c:spPr>
          <c:marker>
            <c:symbol val="square"/>
            <c:size val="5"/>
            <c:spPr>
              <a:solidFill>
                <a:schemeClr val="accent4"/>
              </a:solidFill>
              <a:ln w="9525">
                <a:solidFill>
                  <a:schemeClr val="accent4"/>
                </a:solidFill>
              </a:ln>
              <a:effectLst/>
            </c:spPr>
          </c:marker>
          <c:dLbls>
            <c:dLbl>
              <c:idx val="2"/>
              <c:layout>
                <c:manualLayout>
                  <c:x val="-3.1000641311613793E-2"/>
                  <c:y val="-0.12754361891175281"/>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7ADF-42C0-A4DA-B1A519DDFF76}"/>
                </c:ext>
              </c:extLst>
            </c:dLbl>
            <c:dLbl>
              <c:idx val="4"/>
              <c:layout>
                <c:manualLayout>
                  <c:x val="-3.2796992766219994E-2"/>
                  <c:y val="-0.28493730071901235"/>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7ADF-42C0-A4DA-B1A519DDFF76}"/>
                </c:ext>
              </c:extLst>
            </c:dLbl>
            <c:dLbl>
              <c:idx val="5"/>
              <c:layout>
                <c:manualLayout>
                  <c:x val="-2.7407938402401463E-2"/>
                  <c:y val="-0.14065975906235786"/>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7ADF-42C0-A4DA-B1A519DDFF76}"/>
                </c:ext>
              </c:extLst>
            </c:dLbl>
            <c:dLbl>
              <c:idx val="6"/>
              <c:layout>
                <c:manualLayout>
                  <c:x val="-3.4593344220826258E-2"/>
                  <c:y val="-0.16251999264669939"/>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7ADF-42C0-A4DA-B1A519DDFF76}"/>
                </c:ext>
              </c:extLst>
            </c:dLbl>
            <c:dLbl>
              <c:idx val="9"/>
              <c:layout>
                <c:manualLayout>
                  <c:x val="-2.9204289857007595E-2"/>
                  <c:y val="-0.24996092698406577"/>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7ADF-42C0-A4DA-B1A519DDFF76}"/>
                </c:ext>
              </c:extLst>
            </c:dLbl>
            <c:dLbl>
              <c:idx val="10"/>
              <c:layout>
                <c:manualLayout>
                  <c:x val="-2.7407938402401397E-2"/>
                  <c:y val="-0.30242548758648569"/>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7ADF-42C0-A4DA-B1A519DDFF76}"/>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Fundraising!$D$4:$D$14</c:f>
              <c:numCache>
                <c:formatCode>General</c:formatCode>
                <c:ptCount val="11"/>
                <c:pt idx="0">
                  <c:v>2015</c:v>
                </c:pt>
                <c:pt idx="1">
                  <c:v>2016</c:v>
                </c:pt>
                <c:pt idx="2">
                  <c:v>2017</c:v>
                </c:pt>
                <c:pt idx="3">
                  <c:v>2018</c:v>
                </c:pt>
                <c:pt idx="4">
                  <c:v>2019</c:v>
                </c:pt>
                <c:pt idx="5">
                  <c:v>2020</c:v>
                </c:pt>
                <c:pt idx="6">
                  <c:v>2021</c:v>
                </c:pt>
                <c:pt idx="7">
                  <c:v>2022</c:v>
                </c:pt>
                <c:pt idx="8">
                  <c:v>2023</c:v>
                </c:pt>
                <c:pt idx="9">
                  <c:v>2024</c:v>
                </c:pt>
                <c:pt idx="10">
                  <c:v>2025</c:v>
                </c:pt>
              </c:numCache>
            </c:numRef>
          </c:cat>
          <c:val>
            <c:numRef>
              <c:f>Fundraising!$F$4:$F$14</c:f>
              <c:numCache>
                <c:formatCode>_(* #,##0_);_(* \(#,##0\);_(* "-"??_);_(@_)</c:formatCode>
                <c:ptCount val="11"/>
                <c:pt idx="0">
                  <c:v>401</c:v>
                </c:pt>
                <c:pt idx="1">
                  <c:v>427</c:v>
                </c:pt>
                <c:pt idx="2">
                  <c:v>510</c:v>
                </c:pt>
                <c:pt idx="3">
                  <c:v>454</c:v>
                </c:pt>
                <c:pt idx="4">
                  <c:v>538</c:v>
                </c:pt>
                <c:pt idx="5">
                  <c:v>537</c:v>
                </c:pt>
                <c:pt idx="6">
                  <c:v>831</c:v>
                </c:pt>
                <c:pt idx="7">
                  <c:v>1089</c:v>
                </c:pt>
                <c:pt idx="8">
                  <c:v>1033</c:v>
                </c:pt>
                <c:pt idx="9">
                  <c:v>668</c:v>
                </c:pt>
                <c:pt idx="10">
                  <c:v>327</c:v>
                </c:pt>
              </c:numCache>
            </c:numRef>
          </c:val>
          <c:smooth val="0"/>
          <c:extLst>
            <c:ext xmlns:c16="http://schemas.microsoft.com/office/drawing/2014/chart" uri="{C3380CC4-5D6E-409C-BE32-E72D297353CC}">
              <c16:uniqueId val="{00000001-7ADF-42C0-A4DA-B1A519DDFF76}"/>
            </c:ext>
          </c:extLst>
        </c:ser>
        <c:dLbls>
          <c:showLegendKey val="0"/>
          <c:showVal val="0"/>
          <c:showCatName val="0"/>
          <c:showSerName val="0"/>
          <c:showPercent val="0"/>
          <c:showBubbleSize val="0"/>
        </c:dLbls>
        <c:marker val="1"/>
        <c:smooth val="0"/>
        <c:axId val="219279151"/>
        <c:axId val="219270511"/>
      </c:lineChart>
      <c:catAx>
        <c:axId val="21926619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219252751"/>
        <c:crosses val="autoZero"/>
        <c:auto val="1"/>
        <c:lblAlgn val="ctr"/>
        <c:lblOffset val="100"/>
        <c:noMultiLvlLbl val="0"/>
      </c:catAx>
      <c:valAx>
        <c:axId val="219252751"/>
        <c:scaling>
          <c:orientation val="minMax"/>
        </c:scaling>
        <c:delete val="0"/>
        <c:axPos val="l"/>
        <c:numFmt formatCode="_(* #,##0.0_);_(* \(#,##0.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219266191"/>
        <c:crosses val="autoZero"/>
        <c:crossBetween val="between"/>
      </c:valAx>
      <c:valAx>
        <c:axId val="219270511"/>
        <c:scaling>
          <c:orientation val="minMax"/>
        </c:scaling>
        <c:delete val="0"/>
        <c:axPos val="r"/>
        <c:numFmt formatCode="_(* #,##0_);_(* \(#,##0\);_(* &quot;-&quot;??_);_(@_)" sourceLinked="1"/>
        <c:majorTickMark val="out"/>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219279151"/>
        <c:crosses val="max"/>
        <c:crossBetween val="between"/>
      </c:valAx>
      <c:catAx>
        <c:axId val="219279151"/>
        <c:scaling>
          <c:orientation val="minMax"/>
        </c:scaling>
        <c:delete val="1"/>
        <c:axPos val="b"/>
        <c:numFmt formatCode="General" sourceLinked="1"/>
        <c:majorTickMark val="out"/>
        <c:minorTickMark val="none"/>
        <c:tickLblPos val="nextTo"/>
        <c:crossAx val="219270511"/>
        <c:crosses val="autoZero"/>
        <c:auto val="1"/>
        <c:lblAlgn val="ctr"/>
        <c:lblOffset val="100"/>
        <c:noMultiLvlLbl val="0"/>
      </c:cat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6A51618-B589-46DC-804C-13CAC216CEC0}" type="datetimeFigureOut">
              <a:rPr lang="en-US" smtClean="0"/>
              <a:t>2/16/2026</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F201E04-12A6-4B06-BF00-597994393051}" type="slidenum">
              <a:rPr lang="en-US" smtClean="0"/>
              <a:t>‹#›</a:t>
            </a:fld>
            <a:endParaRPr lang="en-US"/>
          </a:p>
        </p:txBody>
      </p:sp>
    </p:spTree>
    <p:extLst>
      <p:ext uri="{BB962C8B-B14F-4D97-AF65-F5344CB8AC3E}">
        <p14:creationId xmlns:p14="http://schemas.microsoft.com/office/powerpoint/2010/main" val="4213436945"/>
      </p:ext>
    </p:extLst>
  </p:cSld>
  <p:clrMap bg1="lt1" tx1="dk1" bg2="lt2" tx2="dk2" accent1="accent1" accent2="accent2" accent3="accent3" accent4="accent4" accent5="accent5" accent6="accent6" hlink="hlink" folHlink="folHlink"/>
  <p:notesStyle>
    <a:lvl1pPr marL="0" algn="l" defTabSz="573054" rtl="0" eaLnBrk="1" latinLnBrk="0" hangingPunct="1">
      <a:defRPr sz="752" kern="1200">
        <a:solidFill>
          <a:schemeClr val="tx1"/>
        </a:solidFill>
        <a:latin typeface="+mn-lt"/>
        <a:ea typeface="+mn-ea"/>
        <a:cs typeface="+mn-cs"/>
      </a:defRPr>
    </a:lvl1pPr>
    <a:lvl2pPr marL="286527" algn="l" defTabSz="573054" rtl="0" eaLnBrk="1" latinLnBrk="0" hangingPunct="1">
      <a:defRPr sz="752" kern="1200">
        <a:solidFill>
          <a:schemeClr val="tx1"/>
        </a:solidFill>
        <a:latin typeface="+mn-lt"/>
        <a:ea typeface="+mn-ea"/>
        <a:cs typeface="+mn-cs"/>
      </a:defRPr>
    </a:lvl2pPr>
    <a:lvl3pPr marL="573054" algn="l" defTabSz="573054" rtl="0" eaLnBrk="1" latinLnBrk="0" hangingPunct="1">
      <a:defRPr sz="752" kern="1200">
        <a:solidFill>
          <a:schemeClr val="tx1"/>
        </a:solidFill>
        <a:latin typeface="+mn-lt"/>
        <a:ea typeface="+mn-ea"/>
        <a:cs typeface="+mn-cs"/>
      </a:defRPr>
    </a:lvl3pPr>
    <a:lvl4pPr marL="859582" algn="l" defTabSz="573054" rtl="0" eaLnBrk="1" latinLnBrk="0" hangingPunct="1">
      <a:defRPr sz="752" kern="1200">
        <a:solidFill>
          <a:schemeClr val="tx1"/>
        </a:solidFill>
        <a:latin typeface="+mn-lt"/>
        <a:ea typeface="+mn-ea"/>
        <a:cs typeface="+mn-cs"/>
      </a:defRPr>
    </a:lvl4pPr>
    <a:lvl5pPr marL="1146109" algn="l" defTabSz="573054" rtl="0" eaLnBrk="1" latinLnBrk="0" hangingPunct="1">
      <a:defRPr sz="752" kern="1200">
        <a:solidFill>
          <a:schemeClr val="tx1"/>
        </a:solidFill>
        <a:latin typeface="+mn-lt"/>
        <a:ea typeface="+mn-ea"/>
        <a:cs typeface="+mn-cs"/>
      </a:defRPr>
    </a:lvl5pPr>
    <a:lvl6pPr marL="1432636" algn="l" defTabSz="573054" rtl="0" eaLnBrk="1" latinLnBrk="0" hangingPunct="1">
      <a:defRPr sz="752" kern="1200">
        <a:solidFill>
          <a:schemeClr val="tx1"/>
        </a:solidFill>
        <a:latin typeface="+mn-lt"/>
        <a:ea typeface="+mn-ea"/>
        <a:cs typeface="+mn-cs"/>
      </a:defRPr>
    </a:lvl6pPr>
    <a:lvl7pPr marL="1719163" algn="l" defTabSz="573054" rtl="0" eaLnBrk="1" latinLnBrk="0" hangingPunct="1">
      <a:defRPr sz="752" kern="1200">
        <a:solidFill>
          <a:schemeClr val="tx1"/>
        </a:solidFill>
        <a:latin typeface="+mn-lt"/>
        <a:ea typeface="+mn-ea"/>
        <a:cs typeface="+mn-cs"/>
      </a:defRPr>
    </a:lvl7pPr>
    <a:lvl8pPr marL="2005691" algn="l" defTabSz="573054" rtl="0" eaLnBrk="1" latinLnBrk="0" hangingPunct="1">
      <a:defRPr sz="752" kern="1200">
        <a:solidFill>
          <a:schemeClr val="tx1"/>
        </a:solidFill>
        <a:latin typeface="+mn-lt"/>
        <a:ea typeface="+mn-ea"/>
        <a:cs typeface="+mn-cs"/>
      </a:defRPr>
    </a:lvl8pPr>
    <a:lvl9pPr marL="2292218" algn="l" defTabSz="573054" rtl="0" eaLnBrk="1" latinLnBrk="0" hangingPunct="1">
      <a:defRPr sz="752"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F201E04-12A6-4B06-BF00-597994393051}" type="slidenum">
              <a:rPr lang="en-US" smtClean="0"/>
              <a:t>1</a:t>
            </a:fld>
            <a:endParaRPr lang="en-US"/>
          </a:p>
        </p:txBody>
      </p:sp>
    </p:spTree>
    <p:extLst>
      <p:ext uri="{BB962C8B-B14F-4D97-AF65-F5344CB8AC3E}">
        <p14:creationId xmlns:p14="http://schemas.microsoft.com/office/powerpoint/2010/main" val="302102123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6_Title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652BE14-531F-0201-EDB1-6B2678435974}"/>
              </a:ext>
            </a:extLst>
          </p:cNvPr>
          <p:cNvSpPr/>
          <p:nvPr userDrawn="1"/>
        </p:nvSpPr>
        <p:spPr>
          <a:xfrm>
            <a:off x="0" y="84570"/>
            <a:ext cx="2654300" cy="4766830"/>
          </a:xfrm>
          <a:prstGeom prst="rect">
            <a:avLst/>
          </a:prstGeom>
          <a:solidFill>
            <a:schemeClr val="bg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770A7FF8-7543-BA82-106E-A23B7458DD9E}"/>
              </a:ext>
            </a:extLst>
          </p:cNvPr>
          <p:cNvSpPr/>
          <p:nvPr userDrawn="1"/>
        </p:nvSpPr>
        <p:spPr>
          <a:xfrm flipV="1">
            <a:off x="0" y="-2"/>
            <a:ext cx="7772400" cy="99014"/>
          </a:xfrm>
          <a:prstGeom prst="rect">
            <a:avLst/>
          </a:prstGeom>
          <a:gradFill flip="none" rotWithShape="1">
            <a:gsLst>
              <a:gs pos="3000">
                <a:schemeClr val="accent1"/>
              </a:gs>
              <a:gs pos="67000">
                <a:schemeClr val="tx2">
                  <a:lumMod val="50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1E9E89D5-FAFA-0E40-BFCF-E53A3A071CA5}"/>
              </a:ext>
            </a:extLst>
          </p:cNvPr>
          <p:cNvSpPr/>
          <p:nvPr userDrawn="1"/>
        </p:nvSpPr>
        <p:spPr>
          <a:xfrm>
            <a:off x="320079" y="9715473"/>
            <a:ext cx="4653959" cy="123111"/>
          </a:xfrm>
          <a:prstGeom prst="rect">
            <a:avLst/>
          </a:prstGeom>
        </p:spPr>
        <p:txBody>
          <a:bodyPr wrap="square" lIns="0" tIns="0" rIns="0" bIns="0">
            <a:spAutoFit/>
          </a:bodyPr>
          <a:lstStyle/>
          <a:p>
            <a:r>
              <a:rPr lang="en-US" sz="800" b="1" cap="all" spc="82" baseline="0">
                <a:solidFill>
                  <a:schemeClr val="tx2">
                    <a:lumMod val="50000"/>
                  </a:schemeClr>
                </a:solidFill>
                <a:latin typeface="Arial" panose="020B0604020202020204" pitchFamily="34" charset="0"/>
                <a:cs typeface="Arial" panose="020B0604020202020204" pitchFamily="34" charset="0"/>
              </a:rPr>
              <a:t>PRIMARKCAPITAL.COM</a:t>
            </a:r>
          </a:p>
        </p:txBody>
      </p:sp>
      <p:sp>
        <p:nvSpPr>
          <p:cNvPr id="3" name="Footer Placeholder 4">
            <a:extLst>
              <a:ext uri="{FF2B5EF4-FFF2-40B4-BE49-F238E27FC236}">
                <a16:creationId xmlns:a16="http://schemas.microsoft.com/office/drawing/2014/main" id="{9E0DEA09-6689-B6A1-49D9-00516964A5C9}"/>
              </a:ext>
            </a:extLst>
          </p:cNvPr>
          <p:cNvSpPr txBox="1">
            <a:spLocks/>
          </p:cNvSpPr>
          <p:nvPr userDrawn="1"/>
        </p:nvSpPr>
        <p:spPr>
          <a:xfrm>
            <a:off x="6853142" y="9714069"/>
            <a:ext cx="1581151" cy="123111"/>
          </a:xfrm>
          <a:prstGeom prst="rect">
            <a:avLst/>
          </a:prstGeom>
        </p:spPr>
        <p:txBody>
          <a:bodyPr vert="horz" lIns="0" tIns="0" rIns="0" bIns="0" rtlCol="0" anchor="t" anchorCtr="0"/>
          <a:lstStyle>
            <a:defPPr>
              <a:defRPr lang="en-US"/>
            </a:defPPr>
            <a:lvl1pPr marL="0" algn="ctr" defTabSz="914400" rtl="0" eaLnBrk="1" latinLnBrk="0" hangingPunct="1">
              <a:defRPr sz="900" b="0" i="0" kern="1200" cap="all" spc="100" baseline="0">
                <a:solidFill>
                  <a:schemeClr val="tx2"/>
                </a:solidFill>
                <a:latin typeface="Expressway Light" panose="020B0304020200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R="0" algn="l" rtl="0"/>
            <a:r>
              <a:rPr lang="en-US" sz="800" b="0" i="0" u="none" strike="noStrike" baseline="0">
                <a:solidFill>
                  <a:schemeClr val="tx1"/>
                </a:solidFill>
                <a:latin typeface="Arial Narrow" panose="020B0606020202030204" pitchFamily="34" charset="0"/>
              </a:rPr>
              <a:t>PAGE   OF 6 </a:t>
            </a:r>
          </a:p>
        </p:txBody>
      </p:sp>
      <p:pic>
        <p:nvPicPr>
          <p:cNvPr id="4" name="Picture 3">
            <a:extLst>
              <a:ext uri="{FF2B5EF4-FFF2-40B4-BE49-F238E27FC236}">
                <a16:creationId xmlns:a16="http://schemas.microsoft.com/office/drawing/2014/main" id="{7BA51A6B-4BAC-9C46-7DDC-86C68191CDE3}"/>
              </a:ext>
            </a:extLst>
          </p:cNvPr>
          <p:cNvPicPr>
            <a:picLocks noChangeAspect="1"/>
          </p:cNvPicPr>
          <p:nvPr userDrawn="1"/>
        </p:nvPicPr>
        <p:blipFill>
          <a:blip r:embed="rId2"/>
          <a:srcRect/>
          <a:stretch/>
        </p:blipFill>
        <p:spPr>
          <a:xfrm>
            <a:off x="318604" y="352605"/>
            <a:ext cx="1624496" cy="399806"/>
          </a:xfrm>
          <a:prstGeom prst="rect">
            <a:avLst/>
          </a:prstGeom>
        </p:spPr>
      </p:pic>
    </p:spTree>
    <p:extLst>
      <p:ext uri="{BB962C8B-B14F-4D97-AF65-F5344CB8AC3E}">
        <p14:creationId xmlns:p14="http://schemas.microsoft.com/office/powerpoint/2010/main" val="897082425"/>
      </p:ext>
    </p:extLst>
  </p:cSld>
  <p:clrMapOvr>
    <a:masterClrMapping/>
  </p:clrMapOvr>
  <p:extLst>
    <p:ext uri="{DCECCB84-F9BA-43D5-87BE-67443E8EF086}">
      <p15:sldGuideLst xmlns:p15="http://schemas.microsoft.com/office/powerpoint/2012/main">
        <p15:guide id="1" orient="horz" pos="3168" userDrawn="1">
          <p15:clr>
            <a:srgbClr val="FBAE40"/>
          </p15:clr>
        </p15:guide>
        <p15:guide id="2" orient="horz" pos="6192"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8_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70A7FF8-7543-BA82-106E-A23B7458DD9E}"/>
              </a:ext>
            </a:extLst>
          </p:cNvPr>
          <p:cNvSpPr/>
          <p:nvPr userDrawn="1"/>
        </p:nvSpPr>
        <p:spPr>
          <a:xfrm flipV="1">
            <a:off x="0" y="-2"/>
            <a:ext cx="7772400" cy="99014"/>
          </a:xfrm>
          <a:prstGeom prst="rect">
            <a:avLst/>
          </a:prstGeom>
          <a:gradFill flip="none" rotWithShape="1">
            <a:gsLst>
              <a:gs pos="17000">
                <a:schemeClr val="accent1"/>
              </a:gs>
              <a:gs pos="67000">
                <a:schemeClr val="tx2">
                  <a:lumMod val="50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1E9E89D5-FAFA-0E40-BFCF-E53A3A071CA5}"/>
              </a:ext>
            </a:extLst>
          </p:cNvPr>
          <p:cNvSpPr/>
          <p:nvPr userDrawn="1"/>
        </p:nvSpPr>
        <p:spPr>
          <a:xfrm>
            <a:off x="320079" y="9715473"/>
            <a:ext cx="4653959" cy="123111"/>
          </a:xfrm>
          <a:prstGeom prst="rect">
            <a:avLst/>
          </a:prstGeom>
        </p:spPr>
        <p:txBody>
          <a:bodyPr wrap="square" lIns="0" tIns="0" rIns="0" bIns="0">
            <a:spAutoFit/>
          </a:bodyPr>
          <a:lstStyle/>
          <a:p>
            <a:r>
              <a:rPr lang="en-US" sz="800" b="1" cap="all" spc="82" baseline="0">
                <a:solidFill>
                  <a:schemeClr val="tx2">
                    <a:lumMod val="50000"/>
                  </a:schemeClr>
                </a:solidFill>
                <a:latin typeface="Arial" panose="020B0604020202020204" pitchFamily="34" charset="0"/>
                <a:cs typeface="Arial" panose="020B0604020202020204" pitchFamily="34" charset="0"/>
              </a:rPr>
              <a:t>MEKETACAPITAL.COM</a:t>
            </a:r>
          </a:p>
        </p:txBody>
      </p:sp>
      <p:sp>
        <p:nvSpPr>
          <p:cNvPr id="3" name="Footer Placeholder 4">
            <a:extLst>
              <a:ext uri="{FF2B5EF4-FFF2-40B4-BE49-F238E27FC236}">
                <a16:creationId xmlns:a16="http://schemas.microsoft.com/office/drawing/2014/main" id="{9E0DEA09-6689-B6A1-49D9-00516964A5C9}"/>
              </a:ext>
            </a:extLst>
          </p:cNvPr>
          <p:cNvSpPr txBox="1">
            <a:spLocks/>
          </p:cNvSpPr>
          <p:nvPr userDrawn="1"/>
        </p:nvSpPr>
        <p:spPr>
          <a:xfrm>
            <a:off x="6853142" y="9714069"/>
            <a:ext cx="1581151" cy="123111"/>
          </a:xfrm>
          <a:prstGeom prst="rect">
            <a:avLst/>
          </a:prstGeom>
        </p:spPr>
        <p:txBody>
          <a:bodyPr vert="horz" lIns="0" tIns="0" rIns="0" bIns="0" rtlCol="0" anchor="t" anchorCtr="0"/>
          <a:lstStyle>
            <a:defPPr>
              <a:defRPr lang="en-US"/>
            </a:defPPr>
            <a:lvl1pPr marL="0" algn="ctr" defTabSz="914400" rtl="0" eaLnBrk="1" latinLnBrk="0" hangingPunct="1">
              <a:defRPr sz="900" b="0" i="0" kern="1200" cap="all" spc="100" baseline="0">
                <a:solidFill>
                  <a:schemeClr val="tx2"/>
                </a:solidFill>
                <a:latin typeface="Expressway Light" panose="020B0304020200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R="0" algn="l" rtl="0"/>
            <a:r>
              <a:rPr lang="en-US" sz="800" b="0" i="0" u="none" strike="noStrike" baseline="0">
                <a:solidFill>
                  <a:schemeClr val="bg2">
                    <a:lumMod val="50000"/>
                  </a:schemeClr>
                </a:solidFill>
                <a:latin typeface="Arial Narrow" panose="020B0606020202030204" pitchFamily="34" charset="0"/>
              </a:rPr>
              <a:t>PAGE   OF 6</a:t>
            </a:r>
            <a:r>
              <a:rPr lang="en-US" sz="800" b="0" i="0" u="none" strike="noStrike" baseline="0">
                <a:solidFill>
                  <a:schemeClr val="tx1"/>
                </a:solidFill>
                <a:latin typeface="Arial Narrow" panose="020B0606020202030204" pitchFamily="34" charset="0"/>
              </a:rPr>
              <a:t> </a:t>
            </a:r>
          </a:p>
        </p:txBody>
      </p:sp>
      <p:sp>
        <p:nvSpPr>
          <p:cNvPr id="2" name="TextBox 1">
            <a:extLst>
              <a:ext uri="{FF2B5EF4-FFF2-40B4-BE49-F238E27FC236}">
                <a16:creationId xmlns:a16="http://schemas.microsoft.com/office/drawing/2014/main" id="{EAA997B8-B149-5AF5-945A-43FF3C2180A0}"/>
              </a:ext>
            </a:extLst>
          </p:cNvPr>
          <p:cNvSpPr txBox="1"/>
          <p:nvPr userDrawn="1"/>
        </p:nvSpPr>
        <p:spPr>
          <a:xfrm>
            <a:off x="2894969" y="319940"/>
            <a:ext cx="3067164" cy="438582"/>
          </a:xfrm>
          <a:prstGeom prst="rect">
            <a:avLst/>
          </a:prstGeom>
          <a:noFill/>
        </p:spPr>
        <p:txBody>
          <a:bodyPr wrap="square" lIns="0" tIns="0" rIns="0" bIns="0" rtlCol="0">
            <a:spAutoFit/>
          </a:bodyPr>
          <a:lstStyle/>
          <a:p>
            <a:pPr marL="0" marR="0" algn="l">
              <a:spcAft>
                <a:spcPts val="300"/>
              </a:spcAft>
            </a:pPr>
            <a:r>
              <a:rPr lang="en-US" sz="1300" cap="none" baseline="0" dirty="0">
                <a:solidFill>
                  <a:schemeClr val="tx2">
                    <a:lumMod val="50000"/>
                  </a:schemeClr>
                </a:solidFill>
                <a:latin typeface="Arial" panose="020B0604020202020204" pitchFamily="34" charset="0"/>
                <a:cs typeface="Arial" panose="020B0604020202020204" pitchFamily="34" charset="0"/>
              </a:rPr>
              <a:t>PRIMARK MEKETA PRIVATE EQUITY </a:t>
            </a:r>
          </a:p>
          <a:p>
            <a:pPr marL="0" marR="0" lvl="0" indent="0" algn="l" defTabSz="573054" rtl="0" eaLnBrk="1" fontAlgn="auto" latinLnBrk="0" hangingPunct="1">
              <a:lnSpc>
                <a:spcPct val="100000"/>
              </a:lnSpc>
              <a:spcBef>
                <a:spcPts val="0"/>
              </a:spcBef>
              <a:spcAft>
                <a:spcPts val="300"/>
              </a:spcAft>
              <a:buClrTx/>
              <a:buSzTx/>
              <a:buFontTx/>
              <a:buNone/>
              <a:tabLst/>
              <a:defRPr/>
            </a:pPr>
            <a:r>
              <a:rPr lang="en-US" sz="1300" cap="none" baseline="0" dirty="0">
                <a:solidFill>
                  <a:schemeClr val="tx2">
                    <a:lumMod val="50000"/>
                  </a:schemeClr>
                </a:solidFill>
                <a:latin typeface="Arial" panose="020B0604020202020204" pitchFamily="34" charset="0"/>
                <a:cs typeface="Arial" panose="020B0604020202020204" pitchFamily="34" charset="0"/>
              </a:rPr>
              <a:t>INVESTMENTS FUND </a:t>
            </a:r>
            <a:r>
              <a:rPr lang="en-US" sz="1300" dirty="0">
                <a:solidFill>
                  <a:schemeClr val="tx2">
                    <a:lumMod val="50000"/>
                  </a:schemeClr>
                </a:solidFill>
                <a:latin typeface="Arial" panose="020B0604020202020204" pitchFamily="34" charset="0"/>
                <a:cs typeface="Arial" panose="020B0604020202020204" pitchFamily="34" charset="0"/>
              </a:rPr>
              <a:t>(PMPEX)</a:t>
            </a:r>
          </a:p>
        </p:txBody>
      </p:sp>
      <p:cxnSp>
        <p:nvCxnSpPr>
          <p:cNvPr id="10" name="Straight Connector 9">
            <a:extLst>
              <a:ext uri="{FF2B5EF4-FFF2-40B4-BE49-F238E27FC236}">
                <a16:creationId xmlns:a16="http://schemas.microsoft.com/office/drawing/2014/main" id="{2465CCC2-B8E6-A830-6A3B-67FD839F49A3}"/>
              </a:ext>
            </a:extLst>
          </p:cNvPr>
          <p:cNvCxnSpPr>
            <a:cxnSpLocks/>
          </p:cNvCxnSpPr>
          <p:nvPr userDrawn="1"/>
        </p:nvCxnSpPr>
        <p:spPr>
          <a:xfrm>
            <a:off x="2908790" y="895215"/>
            <a:ext cx="4513504" cy="0"/>
          </a:xfrm>
          <a:prstGeom prst="line">
            <a:avLst/>
          </a:prstGeom>
          <a:ln>
            <a:solidFill>
              <a:schemeClr val="tx2">
                <a:lumMod val="50000"/>
              </a:schemeClr>
            </a:solidFill>
          </a:ln>
        </p:spPr>
        <p:style>
          <a:lnRef idx="1">
            <a:schemeClr val="accent1"/>
          </a:lnRef>
          <a:fillRef idx="0">
            <a:schemeClr val="accent1"/>
          </a:fillRef>
          <a:effectRef idx="0">
            <a:schemeClr val="accent1"/>
          </a:effectRef>
          <a:fontRef idx="minor">
            <a:schemeClr val="tx1"/>
          </a:fontRef>
        </p:style>
      </p:cxnSp>
      <p:grpSp>
        <p:nvGrpSpPr>
          <p:cNvPr id="11" name="Group 10">
            <a:extLst>
              <a:ext uri="{FF2B5EF4-FFF2-40B4-BE49-F238E27FC236}">
                <a16:creationId xmlns:a16="http://schemas.microsoft.com/office/drawing/2014/main" id="{7460196F-A6C2-B2FA-1731-D2A6C5C78997}"/>
              </a:ext>
            </a:extLst>
          </p:cNvPr>
          <p:cNvGrpSpPr/>
          <p:nvPr userDrawn="1"/>
        </p:nvGrpSpPr>
        <p:grpSpPr>
          <a:xfrm>
            <a:off x="195816" y="290851"/>
            <a:ext cx="2275359" cy="348605"/>
            <a:chOff x="188188" y="287043"/>
            <a:chExt cx="2426403" cy="371745"/>
          </a:xfrm>
        </p:grpSpPr>
        <p:pic>
          <p:nvPicPr>
            <p:cNvPr id="12" name="Picture 11">
              <a:extLst>
                <a:ext uri="{FF2B5EF4-FFF2-40B4-BE49-F238E27FC236}">
                  <a16:creationId xmlns:a16="http://schemas.microsoft.com/office/drawing/2014/main" id="{37C0B878-7885-F90D-8343-996612C9C09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465598" y="367533"/>
              <a:ext cx="1148993" cy="215175"/>
            </a:xfrm>
            <a:prstGeom prst="rect">
              <a:avLst/>
            </a:prstGeom>
          </p:spPr>
        </p:pic>
        <p:pic>
          <p:nvPicPr>
            <p:cNvPr id="13" name="Picture 12">
              <a:extLst>
                <a:ext uri="{FF2B5EF4-FFF2-40B4-BE49-F238E27FC236}">
                  <a16:creationId xmlns:a16="http://schemas.microsoft.com/office/drawing/2014/main" id="{5F4A5316-868C-0BA2-DAF8-2DFBB950023E}"/>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188188" y="354977"/>
              <a:ext cx="1045993" cy="257430"/>
            </a:xfrm>
            <a:prstGeom prst="rect">
              <a:avLst/>
            </a:prstGeom>
          </p:spPr>
        </p:pic>
        <p:cxnSp>
          <p:nvCxnSpPr>
            <p:cNvPr id="15" name="Straight Connector 14">
              <a:extLst>
                <a:ext uri="{FF2B5EF4-FFF2-40B4-BE49-F238E27FC236}">
                  <a16:creationId xmlns:a16="http://schemas.microsoft.com/office/drawing/2014/main" id="{A122C825-8870-A107-BE13-2470131F7AFB}"/>
                </a:ext>
              </a:extLst>
            </p:cNvPr>
            <p:cNvCxnSpPr>
              <a:cxnSpLocks/>
            </p:cNvCxnSpPr>
            <p:nvPr userDrawn="1"/>
          </p:nvCxnSpPr>
          <p:spPr>
            <a:xfrm>
              <a:off x="1348044" y="287043"/>
              <a:ext cx="0" cy="371745"/>
            </a:xfrm>
            <a:prstGeom prst="line">
              <a:avLst/>
            </a:prstGeom>
            <a:ln>
              <a:solidFill>
                <a:srgbClr val="00B0F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828993269"/>
      </p:ext>
    </p:extLst>
  </p:cSld>
  <p:clrMapOvr>
    <a:masterClrMapping/>
  </p:clrMapOvr>
  <p:extLst>
    <p:ext uri="{DCECCB84-F9BA-43D5-87BE-67443E8EF086}">
      <p15:sldGuideLst xmlns:p15="http://schemas.microsoft.com/office/powerpoint/2012/main">
        <p15:guide id="1" orient="horz" pos="3168">
          <p15:clr>
            <a:srgbClr val="FBAE40"/>
          </p15:clr>
        </p15:guide>
        <p15:guide id="2" orient="horz" pos="6192">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Left 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96732A0-E454-DC42-A3A9-6492BC07B40E}"/>
              </a:ext>
            </a:extLst>
          </p:cNvPr>
          <p:cNvSpPr>
            <a:spLocks noGrp="1"/>
          </p:cNvSpPr>
          <p:nvPr>
            <p:ph idx="1"/>
          </p:nvPr>
        </p:nvSpPr>
        <p:spPr>
          <a:xfrm>
            <a:off x="495300" y="1676400"/>
            <a:ext cx="6756350" cy="7081114"/>
          </a:xfrm>
        </p:spPr>
        <p:txBody>
          <a:bodyPr>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Title 5">
            <a:extLst>
              <a:ext uri="{FF2B5EF4-FFF2-40B4-BE49-F238E27FC236}">
                <a16:creationId xmlns:a16="http://schemas.microsoft.com/office/drawing/2014/main" id="{A3C24B49-96A7-BE4F-BF3A-3C4EB5859AC2}"/>
              </a:ext>
            </a:extLst>
          </p:cNvPr>
          <p:cNvSpPr>
            <a:spLocks noGrp="1"/>
          </p:cNvSpPr>
          <p:nvPr>
            <p:ph type="title"/>
          </p:nvPr>
        </p:nvSpPr>
        <p:spPr>
          <a:xfrm>
            <a:off x="970910" y="931108"/>
            <a:ext cx="6283332" cy="408682"/>
          </a:xfrm>
          <a:prstGeom prst="rect">
            <a:avLst/>
          </a:prstGeom>
        </p:spPr>
        <p:txBody>
          <a:bodyPr>
            <a:noAutofit/>
          </a:bodyPr>
          <a:lstStyle/>
          <a:p>
            <a:r>
              <a:rPr lang="en-US"/>
              <a:t>Click to edit Master title style</a:t>
            </a:r>
          </a:p>
        </p:txBody>
      </p:sp>
    </p:spTree>
    <p:extLst>
      <p:ext uri="{BB962C8B-B14F-4D97-AF65-F5344CB8AC3E}">
        <p14:creationId xmlns:p14="http://schemas.microsoft.com/office/powerpoint/2010/main" val="1783447672"/>
      </p:ext>
    </p:extLst>
  </p:cSld>
  <p:clrMapOvr>
    <a:masterClrMapping/>
  </p:clrMapOvr>
  <p:extLst>
    <p:ext uri="{DCECCB84-F9BA-43D5-87BE-67443E8EF086}">
      <p15:sldGuideLst xmlns:p15="http://schemas.microsoft.com/office/powerpoint/2012/main">
        <p15:guide id="1" orient="horz" pos="479">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ab Main">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1334262" y="2682240"/>
            <a:ext cx="5103876" cy="3064087"/>
          </a:xfrm>
        </p:spPr>
        <p:txBody>
          <a:bodyPr anchor="ctr" anchorCtr="0"/>
          <a:lstStyle>
            <a:lvl1pPr algn="ctr">
              <a:defRPr sz="1650">
                <a:solidFill>
                  <a:schemeClr val="tx2"/>
                </a:solidFill>
                <a:latin typeface="Expressway Rg" panose="020B0604020200020204" pitchFamily="34" charset="0"/>
              </a:defRPr>
            </a:lvl1pPr>
          </a:lstStyle>
          <a:p>
            <a:pPr lvl="0"/>
            <a:r>
              <a:rPr lang="en-US"/>
              <a:t>Edit Master text styles</a:t>
            </a:r>
          </a:p>
        </p:txBody>
      </p:sp>
    </p:spTree>
    <p:extLst>
      <p:ext uri="{BB962C8B-B14F-4D97-AF65-F5344CB8AC3E}">
        <p14:creationId xmlns:p14="http://schemas.microsoft.com/office/powerpoint/2010/main" val="1899053946"/>
      </p:ext>
    </p:extLst>
  </p:cSld>
  <p:clrMapOvr>
    <a:masterClrMapping/>
  </p:clrMapOvr>
  <p:extLst>
    <p:ext uri="{DCECCB84-F9BA-43D5-87BE-67443E8EF086}">
      <p15:sldGuideLst xmlns:p15="http://schemas.microsoft.com/office/powerpoint/2012/main">
        <p15:guide id="1" orient="horz" pos="3637">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1775879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7_Title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652BE14-531F-0201-EDB1-6B2678435974}"/>
              </a:ext>
            </a:extLst>
          </p:cNvPr>
          <p:cNvSpPr/>
          <p:nvPr userDrawn="1"/>
        </p:nvSpPr>
        <p:spPr>
          <a:xfrm>
            <a:off x="0" y="84570"/>
            <a:ext cx="2654300" cy="4353247"/>
          </a:xfrm>
          <a:prstGeom prst="rect">
            <a:avLst/>
          </a:prstGeom>
          <a:solidFill>
            <a:schemeClr val="bg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770A7FF8-7543-BA82-106E-A23B7458DD9E}"/>
              </a:ext>
            </a:extLst>
          </p:cNvPr>
          <p:cNvSpPr/>
          <p:nvPr userDrawn="1"/>
        </p:nvSpPr>
        <p:spPr>
          <a:xfrm flipV="1">
            <a:off x="0" y="-2"/>
            <a:ext cx="7772400" cy="99014"/>
          </a:xfrm>
          <a:prstGeom prst="rect">
            <a:avLst/>
          </a:prstGeom>
          <a:gradFill flip="none" rotWithShape="1">
            <a:gsLst>
              <a:gs pos="17000">
                <a:schemeClr val="accent1"/>
              </a:gs>
              <a:gs pos="67000">
                <a:schemeClr val="tx2">
                  <a:lumMod val="50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1E9E89D5-FAFA-0E40-BFCF-E53A3A071CA5}"/>
              </a:ext>
            </a:extLst>
          </p:cNvPr>
          <p:cNvSpPr/>
          <p:nvPr userDrawn="1"/>
        </p:nvSpPr>
        <p:spPr>
          <a:xfrm>
            <a:off x="320079" y="9715473"/>
            <a:ext cx="4653959" cy="123111"/>
          </a:xfrm>
          <a:prstGeom prst="rect">
            <a:avLst/>
          </a:prstGeom>
        </p:spPr>
        <p:txBody>
          <a:bodyPr wrap="square" lIns="0" tIns="0" rIns="0" bIns="0">
            <a:spAutoFit/>
          </a:bodyPr>
          <a:lstStyle/>
          <a:p>
            <a:r>
              <a:rPr lang="en-US" sz="800" b="1" cap="all" spc="82" baseline="0">
                <a:solidFill>
                  <a:schemeClr val="tx2">
                    <a:lumMod val="50000"/>
                  </a:schemeClr>
                </a:solidFill>
                <a:latin typeface="Arial" panose="020B0604020202020204" pitchFamily="34" charset="0"/>
                <a:cs typeface="Arial" panose="020B0604020202020204" pitchFamily="34" charset="0"/>
              </a:rPr>
              <a:t>MEKETACAPITAL.COM</a:t>
            </a:r>
          </a:p>
        </p:txBody>
      </p:sp>
      <p:sp>
        <p:nvSpPr>
          <p:cNvPr id="3" name="Footer Placeholder 4">
            <a:extLst>
              <a:ext uri="{FF2B5EF4-FFF2-40B4-BE49-F238E27FC236}">
                <a16:creationId xmlns:a16="http://schemas.microsoft.com/office/drawing/2014/main" id="{9E0DEA09-6689-B6A1-49D9-00516964A5C9}"/>
              </a:ext>
            </a:extLst>
          </p:cNvPr>
          <p:cNvSpPr txBox="1">
            <a:spLocks/>
          </p:cNvSpPr>
          <p:nvPr userDrawn="1"/>
        </p:nvSpPr>
        <p:spPr>
          <a:xfrm>
            <a:off x="6853142" y="9714069"/>
            <a:ext cx="1581151" cy="123111"/>
          </a:xfrm>
          <a:prstGeom prst="rect">
            <a:avLst/>
          </a:prstGeom>
        </p:spPr>
        <p:txBody>
          <a:bodyPr vert="horz" lIns="0" tIns="0" rIns="0" bIns="0" rtlCol="0" anchor="t" anchorCtr="0"/>
          <a:lstStyle>
            <a:defPPr>
              <a:defRPr lang="en-US"/>
            </a:defPPr>
            <a:lvl1pPr marL="0" algn="ctr" defTabSz="914400" rtl="0" eaLnBrk="1" latinLnBrk="0" hangingPunct="1">
              <a:defRPr sz="900" b="0" i="0" kern="1200" cap="all" spc="100" baseline="0">
                <a:solidFill>
                  <a:schemeClr val="tx2"/>
                </a:solidFill>
                <a:latin typeface="Expressway Light" panose="020B0304020200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R="0" algn="l" rtl="0"/>
            <a:r>
              <a:rPr lang="en-US" sz="800" b="0" i="0" u="none" strike="noStrike" baseline="0">
                <a:solidFill>
                  <a:schemeClr val="bg2">
                    <a:lumMod val="50000"/>
                  </a:schemeClr>
                </a:solidFill>
                <a:latin typeface="Arial Narrow" panose="020B0606020202030204" pitchFamily="34" charset="0"/>
              </a:rPr>
              <a:t>PAGE   OF 6 </a:t>
            </a:r>
          </a:p>
        </p:txBody>
      </p:sp>
      <p:sp>
        <p:nvSpPr>
          <p:cNvPr id="9" name="Rectangle 8">
            <a:extLst>
              <a:ext uri="{FF2B5EF4-FFF2-40B4-BE49-F238E27FC236}">
                <a16:creationId xmlns:a16="http://schemas.microsoft.com/office/drawing/2014/main" id="{A8F0A6DF-2E79-661B-822E-C3A0541E0086}"/>
              </a:ext>
            </a:extLst>
          </p:cNvPr>
          <p:cNvSpPr/>
          <p:nvPr userDrawn="1"/>
        </p:nvSpPr>
        <p:spPr>
          <a:xfrm>
            <a:off x="0" y="84570"/>
            <a:ext cx="2654300" cy="4353247"/>
          </a:xfrm>
          <a:prstGeom prst="rect">
            <a:avLst/>
          </a:prstGeom>
          <a:solidFill>
            <a:schemeClr val="bg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15586E2E-5871-DBF3-8933-899327BFEC05}"/>
              </a:ext>
            </a:extLst>
          </p:cNvPr>
          <p:cNvSpPr txBox="1"/>
          <p:nvPr userDrawn="1"/>
        </p:nvSpPr>
        <p:spPr>
          <a:xfrm>
            <a:off x="2894969" y="319940"/>
            <a:ext cx="3067164" cy="438582"/>
          </a:xfrm>
          <a:prstGeom prst="rect">
            <a:avLst/>
          </a:prstGeom>
          <a:noFill/>
        </p:spPr>
        <p:txBody>
          <a:bodyPr wrap="square" lIns="0" tIns="0" rIns="0" bIns="0" rtlCol="0">
            <a:spAutoFit/>
          </a:bodyPr>
          <a:lstStyle/>
          <a:p>
            <a:pPr marL="0" marR="0" algn="l">
              <a:spcAft>
                <a:spcPts val="300"/>
              </a:spcAft>
            </a:pPr>
            <a:r>
              <a:rPr lang="en-US" sz="1300" cap="none" baseline="0" dirty="0">
                <a:solidFill>
                  <a:schemeClr val="tx2">
                    <a:lumMod val="50000"/>
                  </a:schemeClr>
                </a:solidFill>
                <a:latin typeface="Arial" panose="020B0604020202020204" pitchFamily="34" charset="0"/>
                <a:cs typeface="Arial" panose="020B0604020202020204" pitchFamily="34" charset="0"/>
              </a:rPr>
              <a:t>PRIMARK MEKETA PRIVATE EQUITY </a:t>
            </a:r>
          </a:p>
          <a:p>
            <a:pPr marL="0" marR="0" lvl="0" indent="0" algn="l" defTabSz="573054" rtl="0" eaLnBrk="1" fontAlgn="auto" latinLnBrk="0" hangingPunct="1">
              <a:lnSpc>
                <a:spcPct val="100000"/>
              </a:lnSpc>
              <a:spcBef>
                <a:spcPts val="0"/>
              </a:spcBef>
              <a:spcAft>
                <a:spcPts val="300"/>
              </a:spcAft>
              <a:buClrTx/>
              <a:buSzTx/>
              <a:buFontTx/>
              <a:buNone/>
              <a:tabLst/>
              <a:defRPr/>
            </a:pPr>
            <a:r>
              <a:rPr lang="en-US" sz="1300" cap="none" baseline="0" dirty="0">
                <a:solidFill>
                  <a:schemeClr val="tx2">
                    <a:lumMod val="50000"/>
                  </a:schemeClr>
                </a:solidFill>
                <a:latin typeface="Arial" panose="020B0604020202020204" pitchFamily="34" charset="0"/>
                <a:cs typeface="Arial" panose="020B0604020202020204" pitchFamily="34" charset="0"/>
              </a:rPr>
              <a:t>INVESTMENTS FUND </a:t>
            </a:r>
            <a:r>
              <a:rPr lang="en-US" sz="1300" dirty="0">
                <a:solidFill>
                  <a:schemeClr val="tx2">
                    <a:lumMod val="50000"/>
                  </a:schemeClr>
                </a:solidFill>
                <a:latin typeface="Arial" panose="020B0604020202020204" pitchFamily="34" charset="0"/>
                <a:cs typeface="Arial" panose="020B0604020202020204" pitchFamily="34" charset="0"/>
              </a:rPr>
              <a:t>(PMPEX)</a:t>
            </a:r>
          </a:p>
        </p:txBody>
      </p:sp>
      <p:cxnSp>
        <p:nvCxnSpPr>
          <p:cNvPr id="12" name="Straight Connector 11">
            <a:extLst>
              <a:ext uri="{FF2B5EF4-FFF2-40B4-BE49-F238E27FC236}">
                <a16:creationId xmlns:a16="http://schemas.microsoft.com/office/drawing/2014/main" id="{8436692A-0DE7-AF1E-30B9-64ECE0DA4B79}"/>
              </a:ext>
            </a:extLst>
          </p:cNvPr>
          <p:cNvCxnSpPr>
            <a:cxnSpLocks/>
          </p:cNvCxnSpPr>
          <p:nvPr userDrawn="1"/>
        </p:nvCxnSpPr>
        <p:spPr>
          <a:xfrm>
            <a:off x="2908790" y="895215"/>
            <a:ext cx="4513504" cy="0"/>
          </a:xfrm>
          <a:prstGeom prst="line">
            <a:avLst/>
          </a:prstGeom>
          <a:ln>
            <a:solidFill>
              <a:schemeClr val="tx2">
                <a:lumMod val="50000"/>
              </a:schemeClr>
            </a:solidFill>
          </a:ln>
        </p:spPr>
        <p:style>
          <a:lnRef idx="1">
            <a:schemeClr val="accent1"/>
          </a:lnRef>
          <a:fillRef idx="0">
            <a:schemeClr val="accent1"/>
          </a:fillRef>
          <a:effectRef idx="0">
            <a:schemeClr val="accent1"/>
          </a:effectRef>
          <a:fontRef idx="minor">
            <a:schemeClr val="tx1"/>
          </a:fontRef>
        </p:style>
      </p:cxnSp>
      <p:grpSp>
        <p:nvGrpSpPr>
          <p:cNvPr id="16" name="Group 15">
            <a:extLst>
              <a:ext uri="{FF2B5EF4-FFF2-40B4-BE49-F238E27FC236}">
                <a16:creationId xmlns:a16="http://schemas.microsoft.com/office/drawing/2014/main" id="{2DAB85B6-B7D4-1FE7-9E7F-CCDCAE14244B}"/>
              </a:ext>
            </a:extLst>
          </p:cNvPr>
          <p:cNvGrpSpPr/>
          <p:nvPr userDrawn="1"/>
        </p:nvGrpSpPr>
        <p:grpSpPr>
          <a:xfrm>
            <a:off x="195816" y="290851"/>
            <a:ext cx="2275359" cy="348605"/>
            <a:chOff x="188188" y="287043"/>
            <a:chExt cx="2426403" cy="371745"/>
          </a:xfrm>
        </p:grpSpPr>
        <p:pic>
          <p:nvPicPr>
            <p:cNvPr id="17" name="Picture 16">
              <a:extLst>
                <a:ext uri="{FF2B5EF4-FFF2-40B4-BE49-F238E27FC236}">
                  <a16:creationId xmlns:a16="http://schemas.microsoft.com/office/drawing/2014/main" id="{1517F527-29F6-727B-2CC6-470BB532D34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465598" y="367533"/>
              <a:ext cx="1148993" cy="215175"/>
            </a:xfrm>
            <a:prstGeom prst="rect">
              <a:avLst/>
            </a:prstGeom>
          </p:spPr>
        </p:pic>
        <p:pic>
          <p:nvPicPr>
            <p:cNvPr id="18" name="Picture 17">
              <a:extLst>
                <a:ext uri="{FF2B5EF4-FFF2-40B4-BE49-F238E27FC236}">
                  <a16:creationId xmlns:a16="http://schemas.microsoft.com/office/drawing/2014/main" id="{6421CF0E-00FE-095A-9465-9EFD23B90E17}"/>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188188" y="354977"/>
              <a:ext cx="1045993" cy="257430"/>
            </a:xfrm>
            <a:prstGeom prst="rect">
              <a:avLst/>
            </a:prstGeom>
          </p:spPr>
        </p:pic>
        <p:cxnSp>
          <p:nvCxnSpPr>
            <p:cNvPr id="19" name="Straight Connector 18">
              <a:extLst>
                <a:ext uri="{FF2B5EF4-FFF2-40B4-BE49-F238E27FC236}">
                  <a16:creationId xmlns:a16="http://schemas.microsoft.com/office/drawing/2014/main" id="{5DC98982-47B1-3E78-E156-879D104F1D02}"/>
                </a:ext>
              </a:extLst>
            </p:cNvPr>
            <p:cNvCxnSpPr>
              <a:cxnSpLocks/>
            </p:cNvCxnSpPr>
            <p:nvPr userDrawn="1"/>
          </p:nvCxnSpPr>
          <p:spPr>
            <a:xfrm>
              <a:off x="1348044" y="287043"/>
              <a:ext cx="0" cy="371745"/>
            </a:xfrm>
            <a:prstGeom prst="line">
              <a:avLst/>
            </a:prstGeom>
            <a:ln>
              <a:solidFill>
                <a:srgbClr val="00B0F0"/>
              </a:solidFill>
            </a:ln>
          </p:spPr>
          <p:style>
            <a:lnRef idx="1">
              <a:schemeClr val="accent1"/>
            </a:lnRef>
            <a:fillRef idx="0">
              <a:schemeClr val="accent1"/>
            </a:fillRef>
            <a:effectRef idx="0">
              <a:schemeClr val="accent1"/>
            </a:effectRef>
            <a:fontRef idx="minor">
              <a:schemeClr val="tx1"/>
            </a:fontRef>
          </p:style>
        </p:cxnSp>
      </p:grpSp>
      <p:sp>
        <p:nvSpPr>
          <p:cNvPr id="20" name="TextBox 19">
            <a:extLst>
              <a:ext uri="{FF2B5EF4-FFF2-40B4-BE49-F238E27FC236}">
                <a16:creationId xmlns:a16="http://schemas.microsoft.com/office/drawing/2014/main" id="{A8DB0A34-AFB8-14C5-83DB-05EC52AED770}"/>
              </a:ext>
            </a:extLst>
          </p:cNvPr>
          <p:cNvSpPr txBox="1"/>
          <p:nvPr userDrawn="1"/>
        </p:nvSpPr>
        <p:spPr>
          <a:xfrm>
            <a:off x="5594381" y="592278"/>
            <a:ext cx="1827913" cy="153888"/>
          </a:xfrm>
          <a:prstGeom prst="rect">
            <a:avLst/>
          </a:prstGeom>
          <a:noFill/>
        </p:spPr>
        <p:txBody>
          <a:bodyPr wrap="square" lIns="0" tIns="0" rIns="0" bIns="0" rtlCol="0">
            <a:spAutoFit/>
          </a:bodyPr>
          <a:lstStyle/>
          <a:p>
            <a:pPr marL="0" marR="0" algn="r">
              <a:spcBef>
                <a:spcPts val="0"/>
              </a:spcBef>
              <a:spcAft>
                <a:spcPts val="0"/>
              </a:spcAft>
            </a:pPr>
            <a:r>
              <a:rPr lang="en-US" sz="1000" spc="-10" dirty="0">
                <a:solidFill>
                  <a:srgbClr val="5DBABC"/>
                </a:solidFill>
                <a:latin typeface="Arial" panose="020B0604020202020204" pitchFamily="34" charset="0"/>
                <a:cs typeface="Arial" panose="020B0604020202020204" pitchFamily="34" charset="0"/>
              </a:rPr>
              <a:t>AS OF JANUARY 31, 2026</a:t>
            </a:r>
            <a:endParaRPr lang="en-US" sz="1000" dirty="0">
              <a:solidFill>
                <a:srgbClr val="5DBABC"/>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89759665"/>
      </p:ext>
    </p:extLst>
  </p:cSld>
  <p:clrMapOvr>
    <a:masterClrMapping/>
  </p:clrMapOvr>
  <p:extLst>
    <p:ext uri="{DCECCB84-F9BA-43D5-87BE-67443E8EF086}">
      <p15:sldGuideLst xmlns:p15="http://schemas.microsoft.com/office/powerpoint/2012/main">
        <p15:guide id="1" orient="horz" pos="432" userDrawn="1">
          <p15:clr>
            <a:srgbClr val="FBAE40"/>
          </p15:clr>
        </p15:guide>
        <p15:guide id="2" orient="horz" pos="6192" userDrawn="1">
          <p15:clr>
            <a:srgbClr val="FBAE40"/>
          </p15:clr>
        </p15:guide>
        <p15:guide id="3" orient="horz" pos="3268"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8_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70A7FF8-7543-BA82-106E-A23B7458DD9E}"/>
              </a:ext>
            </a:extLst>
          </p:cNvPr>
          <p:cNvSpPr/>
          <p:nvPr userDrawn="1"/>
        </p:nvSpPr>
        <p:spPr>
          <a:xfrm flipV="1">
            <a:off x="0" y="-2"/>
            <a:ext cx="7772400" cy="99014"/>
          </a:xfrm>
          <a:prstGeom prst="rect">
            <a:avLst/>
          </a:prstGeom>
          <a:gradFill flip="none" rotWithShape="1">
            <a:gsLst>
              <a:gs pos="17000">
                <a:schemeClr val="accent1"/>
              </a:gs>
              <a:gs pos="67000">
                <a:schemeClr val="tx2">
                  <a:lumMod val="50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1E9E89D5-FAFA-0E40-BFCF-E53A3A071CA5}"/>
              </a:ext>
            </a:extLst>
          </p:cNvPr>
          <p:cNvSpPr/>
          <p:nvPr userDrawn="1"/>
        </p:nvSpPr>
        <p:spPr>
          <a:xfrm>
            <a:off x="320079" y="9715473"/>
            <a:ext cx="4653959" cy="123111"/>
          </a:xfrm>
          <a:prstGeom prst="rect">
            <a:avLst/>
          </a:prstGeom>
        </p:spPr>
        <p:txBody>
          <a:bodyPr wrap="square" lIns="0" tIns="0" rIns="0" bIns="0">
            <a:spAutoFit/>
          </a:bodyPr>
          <a:lstStyle/>
          <a:p>
            <a:r>
              <a:rPr lang="en-US" sz="800" b="1" cap="all" spc="82" baseline="0">
                <a:solidFill>
                  <a:schemeClr val="tx2">
                    <a:lumMod val="50000"/>
                  </a:schemeClr>
                </a:solidFill>
                <a:latin typeface="Arial" panose="020B0604020202020204" pitchFamily="34" charset="0"/>
                <a:cs typeface="Arial" panose="020B0604020202020204" pitchFamily="34" charset="0"/>
              </a:rPr>
              <a:t>MEKETACAPITAL.COM</a:t>
            </a:r>
          </a:p>
        </p:txBody>
      </p:sp>
      <p:sp>
        <p:nvSpPr>
          <p:cNvPr id="3" name="Footer Placeholder 4">
            <a:extLst>
              <a:ext uri="{FF2B5EF4-FFF2-40B4-BE49-F238E27FC236}">
                <a16:creationId xmlns:a16="http://schemas.microsoft.com/office/drawing/2014/main" id="{9E0DEA09-6689-B6A1-49D9-00516964A5C9}"/>
              </a:ext>
            </a:extLst>
          </p:cNvPr>
          <p:cNvSpPr txBox="1">
            <a:spLocks/>
          </p:cNvSpPr>
          <p:nvPr userDrawn="1"/>
        </p:nvSpPr>
        <p:spPr>
          <a:xfrm>
            <a:off x="6853142" y="9714069"/>
            <a:ext cx="1581151" cy="123111"/>
          </a:xfrm>
          <a:prstGeom prst="rect">
            <a:avLst/>
          </a:prstGeom>
        </p:spPr>
        <p:txBody>
          <a:bodyPr vert="horz" lIns="0" tIns="0" rIns="0" bIns="0" rtlCol="0" anchor="t" anchorCtr="0"/>
          <a:lstStyle>
            <a:defPPr>
              <a:defRPr lang="en-US"/>
            </a:defPPr>
            <a:lvl1pPr marL="0" algn="ctr" defTabSz="914400" rtl="0" eaLnBrk="1" latinLnBrk="0" hangingPunct="1">
              <a:defRPr sz="900" b="0" i="0" kern="1200" cap="all" spc="100" baseline="0">
                <a:solidFill>
                  <a:schemeClr val="tx2"/>
                </a:solidFill>
                <a:latin typeface="Expressway Light" panose="020B0304020200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R="0" algn="l" rtl="0"/>
            <a:r>
              <a:rPr lang="en-US" sz="800" b="0" i="0" u="none" strike="noStrike" baseline="0">
                <a:solidFill>
                  <a:schemeClr val="bg2">
                    <a:lumMod val="50000"/>
                  </a:schemeClr>
                </a:solidFill>
                <a:latin typeface="Arial Narrow" panose="020B0606020202030204" pitchFamily="34" charset="0"/>
              </a:rPr>
              <a:t>PAGE   OF 6</a:t>
            </a:r>
            <a:r>
              <a:rPr lang="en-US" sz="800" b="0" i="0" u="none" strike="noStrike" baseline="0">
                <a:solidFill>
                  <a:schemeClr val="tx1"/>
                </a:solidFill>
                <a:latin typeface="Arial Narrow" panose="020B0606020202030204" pitchFamily="34" charset="0"/>
              </a:rPr>
              <a:t> </a:t>
            </a:r>
          </a:p>
        </p:txBody>
      </p:sp>
      <p:sp>
        <p:nvSpPr>
          <p:cNvPr id="4" name="TextBox 3">
            <a:extLst>
              <a:ext uri="{FF2B5EF4-FFF2-40B4-BE49-F238E27FC236}">
                <a16:creationId xmlns:a16="http://schemas.microsoft.com/office/drawing/2014/main" id="{8616498D-35BC-0377-E6FA-2358CC1F97A8}"/>
              </a:ext>
            </a:extLst>
          </p:cNvPr>
          <p:cNvSpPr txBox="1"/>
          <p:nvPr userDrawn="1"/>
        </p:nvSpPr>
        <p:spPr>
          <a:xfrm>
            <a:off x="2894969" y="319940"/>
            <a:ext cx="3067164" cy="438582"/>
          </a:xfrm>
          <a:prstGeom prst="rect">
            <a:avLst/>
          </a:prstGeom>
          <a:noFill/>
        </p:spPr>
        <p:txBody>
          <a:bodyPr wrap="square" lIns="0" tIns="0" rIns="0" bIns="0" rtlCol="0">
            <a:spAutoFit/>
          </a:bodyPr>
          <a:lstStyle/>
          <a:p>
            <a:pPr marL="0" marR="0" algn="l">
              <a:spcAft>
                <a:spcPts val="300"/>
              </a:spcAft>
            </a:pPr>
            <a:r>
              <a:rPr lang="en-US" sz="1300" cap="none" baseline="0" dirty="0">
                <a:solidFill>
                  <a:schemeClr val="tx2">
                    <a:lumMod val="50000"/>
                  </a:schemeClr>
                </a:solidFill>
                <a:latin typeface="Arial" panose="020B0604020202020204" pitchFamily="34" charset="0"/>
                <a:cs typeface="Arial" panose="020B0604020202020204" pitchFamily="34" charset="0"/>
              </a:rPr>
              <a:t>PRIMARK MEKETA PRIVATE EQUITY </a:t>
            </a:r>
          </a:p>
          <a:p>
            <a:pPr marL="0" marR="0" lvl="0" indent="0" algn="l" defTabSz="573054" rtl="0" eaLnBrk="1" fontAlgn="auto" latinLnBrk="0" hangingPunct="1">
              <a:lnSpc>
                <a:spcPct val="100000"/>
              </a:lnSpc>
              <a:spcBef>
                <a:spcPts val="0"/>
              </a:spcBef>
              <a:spcAft>
                <a:spcPts val="300"/>
              </a:spcAft>
              <a:buClrTx/>
              <a:buSzTx/>
              <a:buFontTx/>
              <a:buNone/>
              <a:tabLst/>
              <a:defRPr/>
            </a:pPr>
            <a:r>
              <a:rPr lang="en-US" sz="1300" cap="none" baseline="0" dirty="0">
                <a:solidFill>
                  <a:schemeClr val="tx2">
                    <a:lumMod val="50000"/>
                  </a:schemeClr>
                </a:solidFill>
                <a:latin typeface="Arial" panose="020B0604020202020204" pitchFamily="34" charset="0"/>
                <a:cs typeface="Arial" panose="020B0604020202020204" pitchFamily="34" charset="0"/>
              </a:rPr>
              <a:t>INVESTMENTS FUND </a:t>
            </a:r>
            <a:r>
              <a:rPr lang="en-US" sz="1300" dirty="0">
                <a:solidFill>
                  <a:schemeClr val="tx2">
                    <a:lumMod val="50000"/>
                  </a:schemeClr>
                </a:solidFill>
                <a:latin typeface="Arial" panose="020B0604020202020204" pitchFamily="34" charset="0"/>
                <a:cs typeface="Arial" panose="020B0604020202020204" pitchFamily="34" charset="0"/>
              </a:rPr>
              <a:t>(PMPEX)</a:t>
            </a:r>
          </a:p>
        </p:txBody>
      </p:sp>
      <p:cxnSp>
        <p:nvCxnSpPr>
          <p:cNvPr id="11" name="Straight Connector 10">
            <a:extLst>
              <a:ext uri="{FF2B5EF4-FFF2-40B4-BE49-F238E27FC236}">
                <a16:creationId xmlns:a16="http://schemas.microsoft.com/office/drawing/2014/main" id="{CC2006C9-13C3-7A6C-D470-9E5851442AA1}"/>
              </a:ext>
            </a:extLst>
          </p:cNvPr>
          <p:cNvCxnSpPr>
            <a:cxnSpLocks/>
          </p:cNvCxnSpPr>
          <p:nvPr userDrawn="1"/>
        </p:nvCxnSpPr>
        <p:spPr>
          <a:xfrm>
            <a:off x="2908790" y="895215"/>
            <a:ext cx="4513504" cy="0"/>
          </a:xfrm>
          <a:prstGeom prst="line">
            <a:avLst/>
          </a:prstGeom>
          <a:ln>
            <a:solidFill>
              <a:schemeClr val="tx2">
                <a:lumMod val="50000"/>
              </a:schemeClr>
            </a:solidFill>
          </a:ln>
        </p:spPr>
        <p:style>
          <a:lnRef idx="1">
            <a:schemeClr val="accent1"/>
          </a:lnRef>
          <a:fillRef idx="0">
            <a:schemeClr val="accent1"/>
          </a:fillRef>
          <a:effectRef idx="0">
            <a:schemeClr val="accent1"/>
          </a:effectRef>
          <a:fontRef idx="minor">
            <a:schemeClr val="tx1"/>
          </a:fontRef>
        </p:style>
      </p:cxnSp>
      <p:grpSp>
        <p:nvGrpSpPr>
          <p:cNvPr id="12" name="Group 11">
            <a:extLst>
              <a:ext uri="{FF2B5EF4-FFF2-40B4-BE49-F238E27FC236}">
                <a16:creationId xmlns:a16="http://schemas.microsoft.com/office/drawing/2014/main" id="{4B6F6E69-268C-B917-3DC3-1D4AD911496E}"/>
              </a:ext>
            </a:extLst>
          </p:cNvPr>
          <p:cNvGrpSpPr/>
          <p:nvPr userDrawn="1"/>
        </p:nvGrpSpPr>
        <p:grpSpPr>
          <a:xfrm>
            <a:off x="195816" y="290851"/>
            <a:ext cx="2275359" cy="348605"/>
            <a:chOff x="188188" y="287043"/>
            <a:chExt cx="2426403" cy="371745"/>
          </a:xfrm>
        </p:grpSpPr>
        <p:pic>
          <p:nvPicPr>
            <p:cNvPr id="13" name="Picture 12">
              <a:extLst>
                <a:ext uri="{FF2B5EF4-FFF2-40B4-BE49-F238E27FC236}">
                  <a16:creationId xmlns:a16="http://schemas.microsoft.com/office/drawing/2014/main" id="{AD31D9FA-EF57-2FBD-6AD9-E8489AC29619}"/>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465598" y="367533"/>
              <a:ext cx="1148993" cy="215175"/>
            </a:xfrm>
            <a:prstGeom prst="rect">
              <a:avLst/>
            </a:prstGeom>
          </p:spPr>
        </p:pic>
        <p:pic>
          <p:nvPicPr>
            <p:cNvPr id="15" name="Picture 14">
              <a:extLst>
                <a:ext uri="{FF2B5EF4-FFF2-40B4-BE49-F238E27FC236}">
                  <a16:creationId xmlns:a16="http://schemas.microsoft.com/office/drawing/2014/main" id="{70D68736-A785-577F-9CB7-52C257F10342}"/>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188188" y="354977"/>
              <a:ext cx="1045993" cy="257430"/>
            </a:xfrm>
            <a:prstGeom prst="rect">
              <a:avLst/>
            </a:prstGeom>
          </p:spPr>
        </p:pic>
        <p:cxnSp>
          <p:nvCxnSpPr>
            <p:cNvPr id="16" name="Straight Connector 15">
              <a:extLst>
                <a:ext uri="{FF2B5EF4-FFF2-40B4-BE49-F238E27FC236}">
                  <a16:creationId xmlns:a16="http://schemas.microsoft.com/office/drawing/2014/main" id="{8029912D-1750-E709-10CF-91EDC2B36A1B}"/>
                </a:ext>
              </a:extLst>
            </p:cNvPr>
            <p:cNvCxnSpPr>
              <a:cxnSpLocks/>
            </p:cNvCxnSpPr>
            <p:nvPr userDrawn="1"/>
          </p:nvCxnSpPr>
          <p:spPr>
            <a:xfrm>
              <a:off x="1348044" y="287043"/>
              <a:ext cx="0" cy="371745"/>
            </a:xfrm>
            <a:prstGeom prst="line">
              <a:avLst/>
            </a:prstGeom>
            <a:ln>
              <a:solidFill>
                <a:srgbClr val="00B0F0"/>
              </a:solidFill>
            </a:ln>
          </p:spPr>
          <p:style>
            <a:lnRef idx="1">
              <a:schemeClr val="accent1"/>
            </a:lnRef>
            <a:fillRef idx="0">
              <a:schemeClr val="accent1"/>
            </a:fillRef>
            <a:effectRef idx="0">
              <a:schemeClr val="accent1"/>
            </a:effectRef>
            <a:fontRef idx="minor">
              <a:schemeClr val="tx1"/>
            </a:fontRef>
          </p:style>
        </p:cxnSp>
      </p:grpSp>
      <p:sp>
        <p:nvSpPr>
          <p:cNvPr id="18" name="TextBox 17">
            <a:extLst>
              <a:ext uri="{FF2B5EF4-FFF2-40B4-BE49-F238E27FC236}">
                <a16:creationId xmlns:a16="http://schemas.microsoft.com/office/drawing/2014/main" id="{F086A1C9-F9A2-DAD2-67E5-1B003611C429}"/>
              </a:ext>
            </a:extLst>
          </p:cNvPr>
          <p:cNvSpPr txBox="1"/>
          <p:nvPr userDrawn="1"/>
        </p:nvSpPr>
        <p:spPr>
          <a:xfrm>
            <a:off x="5594381" y="592278"/>
            <a:ext cx="1827913" cy="153888"/>
          </a:xfrm>
          <a:prstGeom prst="rect">
            <a:avLst/>
          </a:prstGeom>
          <a:noFill/>
        </p:spPr>
        <p:txBody>
          <a:bodyPr wrap="square" lIns="0" tIns="0" rIns="0" bIns="0" rtlCol="0">
            <a:spAutoFit/>
          </a:bodyPr>
          <a:lstStyle/>
          <a:p>
            <a:pPr marL="0" marR="0" algn="r">
              <a:spcBef>
                <a:spcPts val="0"/>
              </a:spcBef>
              <a:spcAft>
                <a:spcPts val="0"/>
              </a:spcAft>
            </a:pPr>
            <a:r>
              <a:rPr lang="en-US" sz="1000" spc="-10" dirty="0">
                <a:solidFill>
                  <a:srgbClr val="5DBABC"/>
                </a:solidFill>
                <a:latin typeface="Arial" panose="020B0604020202020204" pitchFamily="34" charset="0"/>
                <a:cs typeface="Arial" panose="020B0604020202020204" pitchFamily="34" charset="0"/>
              </a:rPr>
              <a:t>AS OF JANUARY 31, 2026</a:t>
            </a:r>
            <a:endParaRPr lang="en-US" sz="1000" dirty="0">
              <a:solidFill>
                <a:srgbClr val="5DBABC"/>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59016784"/>
      </p:ext>
    </p:extLst>
  </p:cSld>
  <p:clrMapOvr>
    <a:masterClrMapping/>
  </p:clrMapOvr>
  <p:extLst>
    <p:ext uri="{DCECCB84-F9BA-43D5-87BE-67443E8EF086}">
      <p15:sldGuideLst xmlns:p15="http://schemas.microsoft.com/office/powerpoint/2012/main">
        <p15:guide id="1" orient="horz" pos="3168" userDrawn="1">
          <p15:clr>
            <a:srgbClr val="FBAE40"/>
          </p15:clr>
        </p15:guide>
        <p15:guide id="2" orient="horz" pos="6192"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9_Title Slide">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290C3AE-01B5-06B1-0884-76954C7292A5}"/>
              </a:ext>
            </a:extLst>
          </p:cNvPr>
          <p:cNvSpPr txBox="1"/>
          <p:nvPr userDrawn="1"/>
        </p:nvSpPr>
        <p:spPr>
          <a:xfrm>
            <a:off x="2839366" y="319940"/>
            <a:ext cx="4609821" cy="453970"/>
          </a:xfrm>
          <a:prstGeom prst="rect">
            <a:avLst/>
          </a:prstGeom>
          <a:noFill/>
        </p:spPr>
        <p:txBody>
          <a:bodyPr wrap="square" lIns="0" tIns="0" rIns="0" bIns="0" rtlCol="0">
            <a:spAutoFit/>
          </a:bodyPr>
          <a:lstStyle/>
          <a:p>
            <a:pPr marL="0" marR="0" algn="r">
              <a:spcAft>
                <a:spcPts val="300"/>
              </a:spcAft>
            </a:pPr>
            <a:r>
              <a:rPr lang="en-US" sz="1600" spc="90" baseline="0">
                <a:solidFill>
                  <a:schemeClr val="tx2">
                    <a:lumMod val="50000"/>
                  </a:schemeClr>
                </a:solidFill>
                <a:latin typeface="Arial" panose="020B0604020202020204" pitchFamily="34" charset="0"/>
                <a:cs typeface="Arial" panose="020B0604020202020204" pitchFamily="34" charset="0"/>
              </a:rPr>
              <a:t>MEKETA INFRASTRUCTURE FUND (MIFAX)</a:t>
            </a:r>
          </a:p>
          <a:p>
            <a:pPr marL="0" marR="0" algn="r">
              <a:spcBef>
                <a:spcPts val="0"/>
              </a:spcBef>
              <a:spcAft>
                <a:spcPts val="0"/>
              </a:spcAft>
            </a:pPr>
            <a:r>
              <a:rPr lang="en-US" sz="1100" spc="-10">
                <a:solidFill>
                  <a:schemeClr val="accent1"/>
                </a:solidFill>
                <a:latin typeface="Arial" panose="020B0604020202020204" pitchFamily="34" charset="0"/>
                <a:cs typeface="Arial" panose="020B0604020202020204" pitchFamily="34" charset="0"/>
              </a:rPr>
              <a:t>AS OF SEPTEMBER 30, 2024</a:t>
            </a:r>
            <a:endParaRPr lang="en-US" sz="1100">
              <a:solidFill>
                <a:schemeClr val="accent1"/>
              </a:solidFill>
              <a:latin typeface="Arial" panose="020B060402020202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70A7FF8-7543-BA82-106E-A23B7458DD9E}"/>
              </a:ext>
            </a:extLst>
          </p:cNvPr>
          <p:cNvSpPr/>
          <p:nvPr userDrawn="1"/>
        </p:nvSpPr>
        <p:spPr>
          <a:xfrm flipV="1">
            <a:off x="0" y="-2"/>
            <a:ext cx="7772400" cy="99014"/>
          </a:xfrm>
          <a:prstGeom prst="rect">
            <a:avLst/>
          </a:prstGeom>
          <a:gradFill flip="none" rotWithShape="1">
            <a:gsLst>
              <a:gs pos="17000">
                <a:schemeClr val="accent1"/>
              </a:gs>
              <a:gs pos="67000">
                <a:schemeClr val="tx2">
                  <a:lumMod val="50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1E9E89D5-FAFA-0E40-BFCF-E53A3A071CA5}"/>
              </a:ext>
            </a:extLst>
          </p:cNvPr>
          <p:cNvSpPr/>
          <p:nvPr userDrawn="1"/>
        </p:nvSpPr>
        <p:spPr>
          <a:xfrm>
            <a:off x="320079" y="9715473"/>
            <a:ext cx="4653959" cy="123111"/>
          </a:xfrm>
          <a:prstGeom prst="rect">
            <a:avLst/>
          </a:prstGeom>
        </p:spPr>
        <p:txBody>
          <a:bodyPr wrap="square" lIns="0" tIns="0" rIns="0" bIns="0">
            <a:spAutoFit/>
          </a:bodyPr>
          <a:lstStyle/>
          <a:p>
            <a:r>
              <a:rPr lang="en-US" sz="800" b="1" cap="all" spc="82" baseline="0">
                <a:solidFill>
                  <a:schemeClr val="tx2">
                    <a:lumMod val="50000"/>
                  </a:schemeClr>
                </a:solidFill>
                <a:latin typeface="Arial" panose="020B0604020202020204" pitchFamily="34" charset="0"/>
                <a:cs typeface="Arial" panose="020B0604020202020204" pitchFamily="34" charset="0"/>
              </a:rPr>
              <a:t>MEKETACAPITAL.COM</a:t>
            </a:r>
          </a:p>
        </p:txBody>
      </p:sp>
      <p:sp>
        <p:nvSpPr>
          <p:cNvPr id="3" name="Footer Placeholder 4">
            <a:extLst>
              <a:ext uri="{FF2B5EF4-FFF2-40B4-BE49-F238E27FC236}">
                <a16:creationId xmlns:a16="http://schemas.microsoft.com/office/drawing/2014/main" id="{9E0DEA09-6689-B6A1-49D9-00516964A5C9}"/>
              </a:ext>
            </a:extLst>
          </p:cNvPr>
          <p:cNvSpPr txBox="1">
            <a:spLocks/>
          </p:cNvSpPr>
          <p:nvPr userDrawn="1"/>
        </p:nvSpPr>
        <p:spPr>
          <a:xfrm>
            <a:off x="6853142" y="9714069"/>
            <a:ext cx="1581151" cy="123111"/>
          </a:xfrm>
          <a:prstGeom prst="rect">
            <a:avLst/>
          </a:prstGeom>
        </p:spPr>
        <p:txBody>
          <a:bodyPr vert="horz" lIns="0" tIns="0" rIns="0" bIns="0" rtlCol="0" anchor="t" anchorCtr="0"/>
          <a:lstStyle>
            <a:defPPr>
              <a:defRPr lang="en-US"/>
            </a:defPPr>
            <a:lvl1pPr marL="0" algn="ctr" defTabSz="914400" rtl="0" eaLnBrk="1" latinLnBrk="0" hangingPunct="1">
              <a:defRPr sz="900" b="0" i="0" kern="1200" cap="all" spc="100" baseline="0">
                <a:solidFill>
                  <a:schemeClr val="tx2"/>
                </a:solidFill>
                <a:latin typeface="Expressway Light" panose="020B0304020200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R="0" algn="l" rtl="0"/>
            <a:r>
              <a:rPr lang="en-US" sz="800" b="0" i="0" u="none" strike="noStrike" baseline="0">
                <a:solidFill>
                  <a:schemeClr val="bg2">
                    <a:lumMod val="50000"/>
                  </a:schemeClr>
                </a:solidFill>
                <a:latin typeface="Arial Narrow" panose="020B0606020202030204" pitchFamily="34" charset="0"/>
              </a:rPr>
              <a:t>PAGE   OF 6</a:t>
            </a:r>
            <a:r>
              <a:rPr lang="en-US" sz="800" b="0" i="0" u="none" strike="noStrike" baseline="0">
                <a:solidFill>
                  <a:schemeClr val="tx1"/>
                </a:solidFill>
                <a:latin typeface="Arial Narrow" panose="020B0606020202030204" pitchFamily="34" charset="0"/>
              </a:rPr>
              <a:t> </a:t>
            </a:r>
          </a:p>
        </p:txBody>
      </p:sp>
      <p:cxnSp>
        <p:nvCxnSpPr>
          <p:cNvPr id="9" name="Straight Connector 8">
            <a:extLst>
              <a:ext uri="{FF2B5EF4-FFF2-40B4-BE49-F238E27FC236}">
                <a16:creationId xmlns:a16="http://schemas.microsoft.com/office/drawing/2014/main" id="{2E2A71EB-919A-EAD5-7298-FBC2074C42CC}"/>
              </a:ext>
            </a:extLst>
          </p:cNvPr>
          <p:cNvCxnSpPr>
            <a:cxnSpLocks/>
          </p:cNvCxnSpPr>
          <p:nvPr userDrawn="1"/>
        </p:nvCxnSpPr>
        <p:spPr>
          <a:xfrm>
            <a:off x="2908790" y="895215"/>
            <a:ext cx="4513504" cy="0"/>
          </a:xfrm>
          <a:prstGeom prst="line">
            <a:avLst/>
          </a:prstGeom>
          <a:ln>
            <a:solidFill>
              <a:schemeClr val="tx2">
                <a:lumMod val="50000"/>
              </a:schemeClr>
            </a:solidFill>
          </a:ln>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71289F92-0779-CF05-9B23-5BFEB798E85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261015" y="348251"/>
            <a:ext cx="1889758" cy="465090"/>
          </a:xfrm>
          <a:prstGeom prst="rect">
            <a:avLst/>
          </a:prstGeom>
        </p:spPr>
      </p:pic>
    </p:spTree>
    <p:extLst>
      <p:ext uri="{BB962C8B-B14F-4D97-AF65-F5344CB8AC3E}">
        <p14:creationId xmlns:p14="http://schemas.microsoft.com/office/powerpoint/2010/main" val="3087736310"/>
      </p:ext>
    </p:extLst>
  </p:cSld>
  <p:clrMapOvr>
    <a:masterClrMapping/>
  </p:clrMapOvr>
  <p:extLst>
    <p:ext uri="{DCECCB84-F9BA-43D5-87BE-67443E8EF086}">
      <p15:sldGuideLst xmlns:p15="http://schemas.microsoft.com/office/powerpoint/2012/main">
        <p15:guide id="1" orient="horz" pos="3168">
          <p15:clr>
            <a:srgbClr val="FBAE40"/>
          </p15:clr>
        </p15:guide>
        <p15:guide id="2" orient="horz" pos="6192">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eft 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96732A0-E454-DC42-A3A9-6492BC07B40E}"/>
              </a:ext>
            </a:extLst>
          </p:cNvPr>
          <p:cNvSpPr>
            <a:spLocks noGrp="1"/>
          </p:cNvSpPr>
          <p:nvPr>
            <p:ph idx="1"/>
          </p:nvPr>
        </p:nvSpPr>
        <p:spPr>
          <a:xfrm>
            <a:off x="495300" y="1676400"/>
            <a:ext cx="6756350" cy="7081114"/>
          </a:xfrm>
        </p:spPr>
        <p:txBody>
          <a:bodyPr>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Title 5">
            <a:extLst>
              <a:ext uri="{FF2B5EF4-FFF2-40B4-BE49-F238E27FC236}">
                <a16:creationId xmlns:a16="http://schemas.microsoft.com/office/drawing/2014/main" id="{A3C24B49-96A7-BE4F-BF3A-3C4EB5859AC2}"/>
              </a:ext>
            </a:extLst>
          </p:cNvPr>
          <p:cNvSpPr>
            <a:spLocks noGrp="1"/>
          </p:cNvSpPr>
          <p:nvPr>
            <p:ph type="title"/>
          </p:nvPr>
        </p:nvSpPr>
        <p:spPr>
          <a:xfrm>
            <a:off x="970910" y="931108"/>
            <a:ext cx="6283332" cy="408682"/>
          </a:xfrm>
          <a:prstGeom prst="rect">
            <a:avLst/>
          </a:prstGeom>
        </p:spPr>
        <p:txBody>
          <a:bodyPr>
            <a:noAutofit/>
          </a:bodyPr>
          <a:lstStyle/>
          <a:p>
            <a:r>
              <a:rPr lang="en-US"/>
              <a:t>Click to edit Master title style</a:t>
            </a:r>
          </a:p>
        </p:txBody>
      </p:sp>
    </p:spTree>
    <p:extLst>
      <p:ext uri="{BB962C8B-B14F-4D97-AF65-F5344CB8AC3E}">
        <p14:creationId xmlns:p14="http://schemas.microsoft.com/office/powerpoint/2010/main" val="3049163317"/>
      </p:ext>
    </p:extLst>
  </p:cSld>
  <p:clrMapOvr>
    <a:masterClrMapping/>
  </p:clrMapOvr>
  <p:extLst>
    <p:ext uri="{DCECCB84-F9BA-43D5-87BE-67443E8EF086}">
      <p15:sldGuideLst xmlns:p15="http://schemas.microsoft.com/office/powerpoint/2012/main">
        <p15:guide id="1" orient="horz" pos="479"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ab Main">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1334262" y="2682240"/>
            <a:ext cx="5103876" cy="3064087"/>
          </a:xfrm>
        </p:spPr>
        <p:txBody>
          <a:bodyPr anchor="ctr" anchorCtr="0"/>
          <a:lstStyle>
            <a:lvl1pPr algn="ctr">
              <a:defRPr sz="1650">
                <a:solidFill>
                  <a:schemeClr val="tx2"/>
                </a:solidFill>
                <a:latin typeface="Expressway Rg" panose="020B0604020200020204" pitchFamily="34" charset="0"/>
              </a:defRPr>
            </a:lvl1pPr>
          </a:lstStyle>
          <a:p>
            <a:pPr lvl="0"/>
            <a:r>
              <a:rPr lang="en-US"/>
              <a:t>Edit Master text styles</a:t>
            </a:r>
          </a:p>
        </p:txBody>
      </p:sp>
    </p:spTree>
    <p:extLst>
      <p:ext uri="{BB962C8B-B14F-4D97-AF65-F5344CB8AC3E}">
        <p14:creationId xmlns:p14="http://schemas.microsoft.com/office/powerpoint/2010/main" val="427872544"/>
      </p:ext>
    </p:extLst>
  </p:cSld>
  <p:clrMapOvr>
    <a:masterClrMapping/>
  </p:clrMapOvr>
  <p:extLst>
    <p:ext uri="{DCECCB84-F9BA-43D5-87BE-67443E8EF086}">
      <p15:sldGuideLst xmlns:p15="http://schemas.microsoft.com/office/powerpoint/2012/main">
        <p15:guide id="1" orient="horz" pos="3637"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9296602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6_Title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652BE14-531F-0201-EDB1-6B2678435974}"/>
              </a:ext>
            </a:extLst>
          </p:cNvPr>
          <p:cNvSpPr/>
          <p:nvPr userDrawn="1"/>
        </p:nvSpPr>
        <p:spPr>
          <a:xfrm>
            <a:off x="0" y="84570"/>
            <a:ext cx="2654300" cy="4766830"/>
          </a:xfrm>
          <a:prstGeom prst="rect">
            <a:avLst/>
          </a:prstGeom>
          <a:solidFill>
            <a:schemeClr val="bg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770A7FF8-7543-BA82-106E-A23B7458DD9E}"/>
              </a:ext>
            </a:extLst>
          </p:cNvPr>
          <p:cNvSpPr/>
          <p:nvPr userDrawn="1"/>
        </p:nvSpPr>
        <p:spPr>
          <a:xfrm flipV="1">
            <a:off x="0" y="-2"/>
            <a:ext cx="7772400" cy="99014"/>
          </a:xfrm>
          <a:prstGeom prst="rect">
            <a:avLst/>
          </a:prstGeom>
          <a:gradFill flip="none" rotWithShape="1">
            <a:gsLst>
              <a:gs pos="3000">
                <a:schemeClr val="accent1"/>
              </a:gs>
              <a:gs pos="67000">
                <a:schemeClr val="tx2">
                  <a:lumMod val="50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1E9E89D5-FAFA-0E40-BFCF-E53A3A071CA5}"/>
              </a:ext>
            </a:extLst>
          </p:cNvPr>
          <p:cNvSpPr/>
          <p:nvPr userDrawn="1"/>
        </p:nvSpPr>
        <p:spPr>
          <a:xfrm>
            <a:off x="320079" y="9715473"/>
            <a:ext cx="4653959" cy="123111"/>
          </a:xfrm>
          <a:prstGeom prst="rect">
            <a:avLst/>
          </a:prstGeom>
        </p:spPr>
        <p:txBody>
          <a:bodyPr wrap="square" lIns="0" tIns="0" rIns="0" bIns="0">
            <a:spAutoFit/>
          </a:bodyPr>
          <a:lstStyle/>
          <a:p>
            <a:r>
              <a:rPr lang="en-US" sz="800" b="1" cap="all" spc="82" baseline="0">
                <a:solidFill>
                  <a:schemeClr val="tx2">
                    <a:lumMod val="50000"/>
                  </a:schemeClr>
                </a:solidFill>
                <a:latin typeface="Arial" panose="020B0604020202020204" pitchFamily="34" charset="0"/>
                <a:cs typeface="Arial" panose="020B0604020202020204" pitchFamily="34" charset="0"/>
              </a:rPr>
              <a:t>PRIMARKCAPITAL.COM</a:t>
            </a:r>
          </a:p>
        </p:txBody>
      </p:sp>
      <p:sp>
        <p:nvSpPr>
          <p:cNvPr id="3" name="Footer Placeholder 4">
            <a:extLst>
              <a:ext uri="{FF2B5EF4-FFF2-40B4-BE49-F238E27FC236}">
                <a16:creationId xmlns:a16="http://schemas.microsoft.com/office/drawing/2014/main" id="{9E0DEA09-6689-B6A1-49D9-00516964A5C9}"/>
              </a:ext>
            </a:extLst>
          </p:cNvPr>
          <p:cNvSpPr txBox="1">
            <a:spLocks/>
          </p:cNvSpPr>
          <p:nvPr userDrawn="1"/>
        </p:nvSpPr>
        <p:spPr>
          <a:xfrm>
            <a:off x="6853142" y="9714069"/>
            <a:ext cx="1581151" cy="123111"/>
          </a:xfrm>
          <a:prstGeom prst="rect">
            <a:avLst/>
          </a:prstGeom>
        </p:spPr>
        <p:txBody>
          <a:bodyPr vert="horz" lIns="0" tIns="0" rIns="0" bIns="0" rtlCol="0" anchor="t" anchorCtr="0"/>
          <a:lstStyle>
            <a:defPPr>
              <a:defRPr lang="en-US"/>
            </a:defPPr>
            <a:lvl1pPr marL="0" algn="ctr" defTabSz="914400" rtl="0" eaLnBrk="1" latinLnBrk="0" hangingPunct="1">
              <a:defRPr sz="900" b="0" i="0" kern="1200" cap="all" spc="100" baseline="0">
                <a:solidFill>
                  <a:schemeClr val="tx2"/>
                </a:solidFill>
                <a:latin typeface="Expressway Light" panose="020B0304020200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R="0" algn="l" rtl="0"/>
            <a:r>
              <a:rPr lang="en-US" sz="800" b="0" i="0" u="none" strike="noStrike" baseline="0">
                <a:solidFill>
                  <a:schemeClr val="tx1"/>
                </a:solidFill>
                <a:latin typeface="Arial Narrow" panose="020B0606020202030204" pitchFamily="34" charset="0"/>
              </a:rPr>
              <a:t>PAGE   OF 6 </a:t>
            </a:r>
          </a:p>
        </p:txBody>
      </p:sp>
      <p:pic>
        <p:nvPicPr>
          <p:cNvPr id="4" name="Picture 3">
            <a:extLst>
              <a:ext uri="{FF2B5EF4-FFF2-40B4-BE49-F238E27FC236}">
                <a16:creationId xmlns:a16="http://schemas.microsoft.com/office/drawing/2014/main" id="{7BA51A6B-4BAC-9C46-7DDC-86C68191CDE3}"/>
              </a:ext>
            </a:extLst>
          </p:cNvPr>
          <p:cNvPicPr>
            <a:picLocks noChangeAspect="1"/>
          </p:cNvPicPr>
          <p:nvPr userDrawn="1"/>
        </p:nvPicPr>
        <p:blipFill>
          <a:blip r:embed="rId2"/>
          <a:srcRect/>
          <a:stretch/>
        </p:blipFill>
        <p:spPr>
          <a:xfrm>
            <a:off x="318604" y="352605"/>
            <a:ext cx="1624496" cy="399806"/>
          </a:xfrm>
          <a:prstGeom prst="rect">
            <a:avLst/>
          </a:prstGeom>
        </p:spPr>
      </p:pic>
    </p:spTree>
    <p:extLst>
      <p:ext uri="{BB962C8B-B14F-4D97-AF65-F5344CB8AC3E}">
        <p14:creationId xmlns:p14="http://schemas.microsoft.com/office/powerpoint/2010/main" val="2305981344"/>
      </p:ext>
    </p:extLst>
  </p:cSld>
  <p:clrMapOvr>
    <a:masterClrMapping/>
  </p:clrMapOvr>
  <p:extLst>
    <p:ext uri="{DCECCB84-F9BA-43D5-87BE-67443E8EF086}">
      <p15:sldGuideLst xmlns:p15="http://schemas.microsoft.com/office/powerpoint/2012/main">
        <p15:guide id="1" orient="horz" pos="3168">
          <p15:clr>
            <a:srgbClr val="FBAE40"/>
          </p15:clr>
        </p15:guide>
        <p15:guide id="2" orient="horz" pos="6192">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7_Title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652BE14-531F-0201-EDB1-6B2678435974}"/>
              </a:ext>
            </a:extLst>
          </p:cNvPr>
          <p:cNvSpPr/>
          <p:nvPr userDrawn="1"/>
        </p:nvSpPr>
        <p:spPr>
          <a:xfrm>
            <a:off x="0" y="84570"/>
            <a:ext cx="2654300" cy="4353247"/>
          </a:xfrm>
          <a:prstGeom prst="rect">
            <a:avLst/>
          </a:prstGeom>
          <a:solidFill>
            <a:schemeClr val="bg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770A7FF8-7543-BA82-106E-A23B7458DD9E}"/>
              </a:ext>
            </a:extLst>
          </p:cNvPr>
          <p:cNvSpPr/>
          <p:nvPr userDrawn="1"/>
        </p:nvSpPr>
        <p:spPr>
          <a:xfrm flipV="1">
            <a:off x="0" y="-2"/>
            <a:ext cx="7772400" cy="99014"/>
          </a:xfrm>
          <a:prstGeom prst="rect">
            <a:avLst/>
          </a:prstGeom>
          <a:gradFill flip="none" rotWithShape="1">
            <a:gsLst>
              <a:gs pos="17000">
                <a:schemeClr val="accent1"/>
              </a:gs>
              <a:gs pos="67000">
                <a:schemeClr val="tx2">
                  <a:lumMod val="50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1E9E89D5-FAFA-0E40-BFCF-E53A3A071CA5}"/>
              </a:ext>
            </a:extLst>
          </p:cNvPr>
          <p:cNvSpPr/>
          <p:nvPr userDrawn="1"/>
        </p:nvSpPr>
        <p:spPr>
          <a:xfrm>
            <a:off x="320079" y="9715473"/>
            <a:ext cx="4653959" cy="123111"/>
          </a:xfrm>
          <a:prstGeom prst="rect">
            <a:avLst/>
          </a:prstGeom>
        </p:spPr>
        <p:txBody>
          <a:bodyPr wrap="square" lIns="0" tIns="0" rIns="0" bIns="0">
            <a:spAutoFit/>
          </a:bodyPr>
          <a:lstStyle/>
          <a:p>
            <a:r>
              <a:rPr lang="en-US" sz="800" b="1" cap="all" spc="82" baseline="0">
                <a:solidFill>
                  <a:schemeClr val="tx2">
                    <a:lumMod val="50000"/>
                  </a:schemeClr>
                </a:solidFill>
                <a:latin typeface="Arial" panose="020B0604020202020204" pitchFamily="34" charset="0"/>
                <a:cs typeface="Arial" panose="020B0604020202020204" pitchFamily="34" charset="0"/>
              </a:rPr>
              <a:t>MEKETACAPITAL.COM</a:t>
            </a:r>
          </a:p>
        </p:txBody>
      </p:sp>
      <p:sp>
        <p:nvSpPr>
          <p:cNvPr id="3" name="Footer Placeholder 4">
            <a:extLst>
              <a:ext uri="{FF2B5EF4-FFF2-40B4-BE49-F238E27FC236}">
                <a16:creationId xmlns:a16="http://schemas.microsoft.com/office/drawing/2014/main" id="{9E0DEA09-6689-B6A1-49D9-00516964A5C9}"/>
              </a:ext>
            </a:extLst>
          </p:cNvPr>
          <p:cNvSpPr txBox="1">
            <a:spLocks/>
          </p:cNvSpPr>
          <p:nvPr userDrawn="1"/>
        </p:nvSpPr>
        <p:spPr>
          <a:xfrm>
            <a:off x="6853142" y="9714069"/>
            <a:ext cx="1581151" cy="123111"/>
          </a:xfrm>
          <a:prstGeom prst="rect">
            <a:avLst/>
          </a:prstGeom>
        </p:spPr>
        <p:txBody>
          <a:bodyPr vert="horz" lIns="0" tIns="0" rIns="0" bIns="0" rtlCol="0" anchor="t" anchorCtr="0"/>
          <a:lstStyle>
            <a:defPPr>
              <a:defRPr lang="en-US"/>
            </a:defPPr>
            <a:lvl1pPr marL="0" algn="ctr" defTabSz="914400" rtl="0" eaLnBrk="1" latinLnBrk="0" hangingPunct="1">
              <a:defRPr sz="900" b="0" i="0" kern="1200" cap="all" spc="100" baseline="0">
                <a:solidFill>
                  <a:schemeClr val="tx2"/>
                </a:solidFill>
                <a:latin typeface="Expressway Light" panose="020B0304020200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R="0" algn="l" rtl="0"/>
            <a:r>
              <a:rPr lang="en-US" sz="800" b="0" i="0" u="none" strike="noStrike" baseline="0">
                <a:solidFill>
                  <a:schemeClr val="bg2">
                    <a:lumMod val="50000"/>
                  </a:schemeClr>
                </a:solidFill>
                <a:latin typeface="Arial Narrow" panose="020B0606020202030204" pitchFamily="34" charset="0"/>
              </a:rPr>
              <a:t>PAGE   OF 3 </a:t>
            </a:r>
          </a:p>
        </p:txBody>
      </p:sp>
      <p:sp>
        <p:nvSpPr>
          <p:cNvPr id="6" name="TextBox 5">
            <a:extLst>
              <a:ext uri="{FF2B5EF4-FFF2-40B4-BE49-F238E27FC236}">
                <a16:creationId xmlns:a16="http://schemas.microsoft.com/office/drawing/2014/main" id="{B8E5CD25-CDA5-5E8D-8681-BB2364131FD4}"/>
              </a:ext>
            </a:extLst>
          </p:cNvPr>
          <p:cNvSpPr txBox="1"/>
          <p:nvPr userDrawn="1"/>
        </p:nvSpPr>
        <p:spPr>
          <a:xfrm>
            <a:off x="2839366" y="319940"/>
            <a:ext cx="4609821" cy="453970"/>
          </a:xfrm>
          <a:prstGeom prst="rect">
            <a:avLst/>
          </a:prstGeom>
          <a:noFill/>
        </p:spPr>
        <p:txBody>
          <a:bodyPr wrap="square" lIns="0" tIns="0" rIns="0" bIns="0" rtlCol="0">
            <a:spAutoFit/>
          </a:bodyPr>
          <a:lstStyle/>
          <a:p>
            <a:pPr marL="0" marR="0" algn="r">
              <a:spcAft>
                <a:spcPts val="300"/>
              </a:spcAft>
            </a:pPr>
            <a:r>
              <a:rPr lang="en-US" sz="1600" spc="90" baseline="0">
                <a:solidFill>
                  <a:schemeClr val="tx2">
                    <a:lumMod val="50000"/>
                  </a:schemeClr>
                </a:solidFill>
                <a:latin typeface="Arial" panose="020B0604020202020204" pitchFamily="34" charset="0"/>
                <a:cs typeface="Arial" panose="020B0604020202020204" pitchFamily="34" charset="0"/>
              </a:rPr>
              <a:t>MEKETA INFRASTRUCTURE FUND (MIFAX)</a:t>
            </a:r>
          </a:p>
          <a:p>
            <a:pPr marL="0" marR="0" algn="r">
              <a:spcBef>
                <a:spcPts val="0"/>
              </a:spcBef>
              <a:spcAft>
                <a:spcPts val="0"/>
              </a:spcAft>
            </a:pPr>
            <a:r>
              <a:rPr lang="en-US" sz="1100" spc="-10">
                <a:solidFill>
                  <a:srgbClr val="5DBABC"/>
                </a:solidFill>
                <a:latin typeface="Arial" panose="020B0604020202020204" pitchFamily="34" charset="0"/>
                <a:cs typeface="Arial" panose="020B0604020202020204" pitchFamily="34" charset="0"/>
              </a:rPr>
              <a:t>AS OF JUNE 30, 2025</a:t>
            </a:r>
            <a:endParaRPr lang="en-US" sz="1100">
              <a:solidFill>
                <a:srgbClr val="5DBABC"/>
              </a:solidFill>
              <a:latin typeface="Arial" panose="020B0604020202020204" pitchFamily="34" charset="0"/>
              <a:cs typeface="Arial" panose="020B0604020202020204" pitchFamily="34" charset="0"/>
            </a:endParaRPr>
          </a:p>
        </p:txBody>
      </p:sp>
      <p:cxnSp>
        <p:nvCxnSpPr>
          <p:cNvPr id="7" name="Straight Connector 6">
            <a:extLst>
              <a:ext uri="{FF2B5EF4-FFF2-40B4-BE49-F238E27FC236}">
                <a16:creationId xmlns:a16="http://schemas.microsoft.com/office/drawing/2014/main" id="{B18F6AD2-C036-57C7-4969-5F16FEBEE69B}"/>
              </a:ext>
            </a:extLst>
          </p:cNvPr>
          <p:cNvCxnSpPr>
            <a:cxnSpLocks/>
          </p:cNvCxnSpPr>
          <p:nvPr userDrawn="1"/>
        </p:nvCxnSpPr>
        <p:spPr>
          <a:xfrm>
            <a:off x="2908790" y="895215"/>
            <a:ext cx="4513504" cy="0"/>
          </a:xfrm>
          <a:prstGeom prst="line">
            <a:avLst/>
          </a:prstGeom>
          <a:ln>
            <a:solidFill>
              <a:schemeClr val="tx2">
                <a:lumMod val="50000"/>
              </a:schemeClr>
            </a:solidFill>
          </a:ln>
        </p:spPr>
        <p:style>
          <a:lnRef idx="1">
            <a:schemeClr val="accent1"/>
          </a:lnRef>
          <a:fillRef idx="0">
            <a:schemeClr val="accent1"/>
          </a:fillRef>
          <a:effectRef idx="0">
            <a:schemeClr val="accent1"/>
          </a:effectRef>
          <a:fontRef idx="minor">
            <a:schemeClr val="tx1"/>
          </a:fontRef>
        </p:style>
      </p:cxnSp>
      <p:pic>
        <p:nvPicPr>
          <p:cNvPr id="10" name="Picture 9">
            <a:extLst>
              <a:ext uri="{FF2B5EF4-FFF2-40B4-BE49-F238E27FC236}">
                <a16:creationId xmlns:a16="http://schemas.microsoft.com/office/drawing/2014/main" id="{2CF9D88E-9A7A-2589-6834-B9AD591D9B2A}"/>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261015" y="348251"/>
            <a:ext cx="1889758" cy="465090"/>
          </a:xfrm>
          <a:prstGeom prst="rect">
            <a:avLst/>
          </a:prstGeom>
        </p:spPr>
      </p:pic>
    </p:spTree>
    <p:extLst>
      <p:ext uri="{BB962C8B-B14F-4D97-AF65-F5344CB8AC3E}">
        <p14:creationId xmlns:p14="http://schemas.microsoft.com/office/powerpoint/2010/main" val="443806067"/>
      </p:ext>
    </p:extLst>
  </p:cSld>
  <p:clrMapOvr>
    <a:masterClrMapping/>
  </p:clrMapOvr>
  <p:extLst>
    <p:ext uri="{DCECCB84-F9BA-43D5-87BE-67443E8EF086}">
      <p15:sldGuideLst xmlns:p15="http://schemas.microsoft.com/office/powerpoint/2012/main">
        <p15:guide id="1" orient="horz" pos="432">
          <p15:clr>
            <a:srgbClr val="FBAE40"/>
          </p15:clr>
        </p15:guide>
        <p15:guide id="2" orient="horz" pos="6192">
          <p15:clr>
            <a:srgbClr val="FBAE40"/>
          </p15:clr>
        </p15:guide>
        <p15:guide id="3" orient="horz" pos="3268">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10.xml"/><Relationship Id="rId7" Type="http://schemas.openxmlformats.org/officeDocument/2006/relationships/theme" Target="../theme/theme2.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5" Type="http://schemas.openxmlformats.org/officeDocument/2006/relationships/slideLayout" Target="../slideLayouts/slideLayout12.xml"/><Relationship Id="rId4"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F5D104C8-3FEE-B74E-A11F-10803B6E47CC}"/>
              </a:ext>
            </a:extLst>
          </p:cNvPr>
          <p:cNvSpPr>
            <a:spLocks noGrp="1"/>
          </p:cNvSpPr>
          <p:nvPr>
            <p:ph type="body" idx="1"/>
          </p:nvPr>
        </p:nvSpPr>
        <p:spPr>
          <a:xfrm>
            <a:off x="482600" y="1676404"/>
            <a:ext cx="6771640" cy="7619996"/>
          </a:xfrm>
          <a:prstGeom prst="rect">
            <a:avLst/>
          </a:prstGeom>
        </p:spPr>
        <p:txBody>
          <a:bodyPr vert="horz" lIns="0" tIns="0" rIns="0" bIns="45720" rtlCol="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Rectangle 1">
            <a:extLst>
              <a:ext uri="{FF2B5EF4-FFF2-40B4-BE49-F238E27FC236}">
                <a16:creationId xmlns:a16="http://schemas.microsoft.com/office/drawing/2014/main" id="{8FBEA13A-2BFC-20A4-0C84-8384697ADFDE}"/>
              </a:ext>
            </a:extLst>
          </p:cNvPr>
          <p:cNvSpPr/>
          <p:nvPr userDrawn="1"/>
        </p:nvSpPr>
        <p:spPr>
          <a:xfrm>
            <a:off x="472479" y="9715473"/>
            <a:ext cx="4653959" cy="123111"/>
          </a:xfrm>
          <a:prstGeom prst="rect">
            <a:avLst/>
          </a:prstGeom>
        </p:spPr>
        <p:txBody>
          <a:bodyPr wrap="square" lIns="0" tIns="0" rIns="0" bIns="0">
            <a:spAutoFit/>
          </a:bodyPr>
          <a:lstStyle/>
          <a:p>
            <a:r>
              <a:rPr lang="en-US" sz="800" b="1" cap="all" spc="82" baseline="0">
                <a:solidFill>
                  <a:schemeClr val="tx2">
                    <a:lumMod val="50000"/>
                  </a:schemeClr>
                </a:solidFill>
                <a:latin typeface="Arial" panose="020B0604020202020204" pitchFamily="34" charset="0"/>
                <a:cs typeface="Arial" panose="020B0604020202020204" pitchFamily="34" charset="0"/>
              </a:rPr>
              <a:t>MEKETACAPITAL.COM</a:t>
            </a:r>
          </a:p>
        </p:txBody>
      </p:sp>
      <p:sp>
        <p:nvSpPr>
          <p:cNvPr id="7" name="Footer Placeholder 4">
            <a:extLst>
              <a:ext uri="{FF2B5EF4-FFF2-40B4-BE49-F238E27FC236}">
                <a16:creationId xmlns:a16="http://schemas.microsoft.com/office/drawing/2014/main" id="{8A4146E2-6818-2C53-10AF-0BA7454B1442}"/>
              </a:ext>
            </a:extLst>
          </p:cNvPr>
          <p:cNvSpPr txBox="1">
            <a:spLocks/>
          </p:cNvSpPr>
          <p:nvPr userDrawn="1"/>
        </p:nvSpPr>
        <p:spPr>
          <a:xfrm>
            <a:off x="6815978" y="9714069"/>
            <a:ext cx="1581151" cy="123111"/>
          </a:xfrm>
          <a:prstGeom prst="rect">
            <a:avLst/>
          </a:prstGeom>
        </p:spPr>
        <p:txBody>
          <a:bodyPr vert="horz" lIns="0" tIns="0" rIns="0" bIns="0" rtlCol="0" anchor="t" anchorCtr="0"/>
          <a:lstStyle>
            <a:defPPr>
              <a:defRPr lang="en-US"/>
            </a:defPPr>
            <a:lvl1pPr marL="0" algn="ctr" defTabSz="914400" rtl="0" eaLnBrk="1" latinLnBrk="0" hangingPunct="1">
              <a:defRPr sz="900" b="0" i="0" kern="1200" cap="all" spc="100" baseline="0">
                <a:solidFill>
                  <a:schemeClr val="tx2"/>
                </a:solidFill>
                <a:latin typeface="Expressway Light" panose="020B0304020200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R="0" algn="l" rtl="0"/>
            <a:r>
              <a:rPr lang="en-US" sz="800" b="0" i="0" u="none" strike="noStrike" baseline="0">
                <a:solidFill>
                  <a:schemeClr val="tx1"/>
                </a:solidFill>
                <a:latin typeface="Arial Narrow" panose="020B0606020202030204" pitchFamily="34" charset="0"/>
              </a:rPr>
              <a:t>PAGE   OF 6 </a:t>
            </a:r>
          </a:p>
        </p:txBody>
      </p:sp>
      <p:pic>
        <p:nvPicPr>
          <p:cNvPr id="6" name="Picture 5">
            <a:extLst>
              <a:ext uri="{FF2B5EF4-FFF2-40B4-BE49-F238E27FC236}">
                <a16:creationId xmlns:a16="http://schemas.microsoft.com/office/drawing/2014/main" id="{B1CCA641-FDF8-8232-F5E3-66A16877C993}"/>
              </a:ext>
            </a:extLst>
          </p:cNvPr>
          <p:cNvPicPr>
            <a:picLocks noChangeAspect="1"/>
          </p:cNvPicPr>
          <p:nvPr userDrawn="1"/>
        </p:nvPicPr>
        <p:blipFill rotWithShape="1">
          <a:blip r:embed="rId9"/>
          <a:srcRect r="78178" b="-2398"/>
          <a:stretch/>
        </p:blipFill>
        <p:spPr>
          <a:xfrm>
            <a:off x="496404" y="352604"/>
            <a:ext cx="354496" cy="409395"/>
          </a:xfrm>
          <a:prstGeom prst="rect">
            <a:avLst/>
          </a:prstGeom>
        </p:spPr>
      </p:pic>
    </p:spTree>
    <p:extLst>
      <p:ext uri="{BB962C8B-B14F-4D97-AF65-F5344CB8AC3E}">
        <p14:creationId xmlns:p14="http://schemas.microsoft.com/office/powerpoint/2010/main" val="1432631085"/>
      </p:ext>
    </p:extLst>
  </p:cSld>
  <p:clrMap bg1="lt1" tx1="dk1" bg2="lt2" tx2="dk2" accent1="accent1" accent2="accent2" accent3="accent3" accent4="accent4" accent5="accent5" accent6="accent6" hlink="hlink" folHlink="folHlink"/>
  <p:sldLayoutIdLst>
    <p:sldLayoutId id="2147483710" r:id="rId1"/>
    <p:sldLayoutId id="2147483718" r:id="rId2"/>
    <p:sldLayoutId id="2147483719" r:id="rId3"/>
    <p:sldLayoutId id="2147483720" r:id="rId4"/>
    <p:sldLayoutId id="2147483711" r:id="rId5"/>
    <p:sldLayoutId id="2147483717" r:id="rId6"/>
    <p:sldLayoutId id="2147483708" r:id="rId7"/>
  </p:sldLayoutIdLst>
  <p:hf hdr="0" dt="0"/>
  <p:txStyles>
    <p:titleStyle>
      <a:lvl1pPr algn="l" defTabSz="565833" rtl="0" eaLnBrk="1" latinLnBrk="0" hangingPunct="1">
        <a:lnSpc>
          <a:spcPct val="100000"/>
        </a:lnSpc>
        <a:spcBef>
          <a:spcPct val="0"/>
        </a:spcBef>
        <a:buNone/>
        <a:defRPr sz="1155" b="0" i="0" kern="1200" baseline="0">
          <a:solidFill>
            <a:schemeClr val="tx1"/>
          </a:solidFill>
          <a:latin typeface="Expressway Xb" panose="020B0904020200020204" pitchFamily="34" charset="0"/>
          <a:ea typeface="+mj-ea"/>
          <a:cs typeface="+mj-cs"/>
        </a:defRPr>
      </a:lvl1pPr>
    </p:titleStyle>
    <p:bodyStyle>
      <a:lvl1pPr marL="0" indent="0" algn="just" defTabSz="565833" rtl="0" eaLnBrk="1" latinLnBrk="0" hangingPunct="1">
        <a:lnSpc>
          <a:spcPct val="100000"/>
        </a:lnSpc>
        <a:spcBef>
          <a:spcPts val="990"/>
        </a:spcBef>
        <a:buClr>
          <a:schemeClr val="tx2"/>
        </a:buClr>
        <a:buFont typeface="Wingdings" pitchFamily="2" charset="2"/>
        <a:buNone/>
        <a:defRPr sz="1485" b="1" i="0" kern="1200" baseline="0">
          <a:solidFill>
            <a:schemeClr val="tx1"/>
          </a:solidFill>
          <a:latin typeface="Expressway Bk" panose="020B0504020200020204" pitchFamily="34" charset="0"/>
          <a:ea typeface="+mn-ea"/>
          <a:cs typeface="+mn-cs"/>
        </a:defRPr>
      </a:lvl1pPr>
      <a:lvl2pPr marL="284228" indent="-187301" algn="just" defTabSz="565833" rtl="0" eaLnBrk="1" latinLnBrk="0" hangingPunct="1">
        <a:lnSpc>
          <a:spcPct val="100000"/>
        </a:lnSpc>
        <a:spcBef>
          <a:spcPts val="990"/>
        </a:spcBef>
        <a:buClr>
          <a:schemeClr val="tx2"/>
        </a:buClr>
        <a:buFont typeface="Symbol" panose="05050102010706020507" pitchFamily="18" charset="2"/>
        <a:buChar char=""/>
        <a:defRPr sz="1320" b="0" i="0" kern="1200">
          <a:solidFill>
            <a:schemeClr val="tx1"/>
          </a:solidFill>
          <a:latin typeface="Expressway Bk" panose="020B0504020200020204" pitchFamily="34" charset="0"/>
          <a:ea typeface="+mn-ea"/>
          <a:cs typeface="+mn-cs"/>
        </a:defRPr>
      </a:lvl2pPr>
      <a:lvl3pPr marL="567143" indent="-188611" algn="just" defTabSz="565833" rtl="0" eaLnBrk="1" latinLnBrk="0" hangingPunct="1">
        <a:lnSpc>
          <a:spcPct val="100000"/>
        </a:lnSpc>
        <a:spcBef>
          <a:spcPts val="495"/>
        </a:spcBef>
        <a:buClr>
          <a:schemeClr val="tx2"/>
        </a:buClr>
        <a:buFont typeface="Symbol" panose="05050102010706020507" pitchFamily="18" charset="2"/>
        <a:buChar char=""/>
        <a:defRPr sz="1155" b="0" i="0" kern="1200">
          <a:solidFill>
            <a:schemeClr val="tx1"/>
          </a:solidFill>
          <a:latin typeface="Expressway Bk" panose="020B0504020200020204" pitchFamily="34" charset="0"/>
          <a:ea typeface="+mn-ea"/>
          <a:cs typeface="+mn-cs"/>
        </a:defRPr>
      </a:lvl3pPr>
      <a:lvl4pPr marL="851369" indent="-193850" algn="just" defTabSz="565833" rtl="0" eaLnBrk="1" latinLnBrk="0" hangingPunct="1">
        <a:lnSpc>
          <a:spcPct val="100000"/>
        </a:lnSpc>
        <a:spcBef>
          <a:spcPts val="495"/>
        </a:spcBef>
        <a:buClr>
          <a:schemeClr val="tx2"/>
        </a:buClr>
        <a:buFont typeface="Wingdings" panose="05000000000000000000" pitchFamily="2" charset="2"/>
        <a:buChar char=""/>
        <a:defRPr sz="990" b="0" i="0" kern="1200">
          <a:solidFill>
            <a:schemeClr val="tx1"/>
          </a:solidFill>
          <a:latin typeface="Expressway Bk" panose="020B0504020200020204" pitchFamily="34" charset="0"/>
          <a:ea typeface="+mn-ea"/>
          <a:cs typeface="+mn-cs"/>
        </a:defRPr>
      </a:lvl4pPr>
      <a:lvl5pPr marL="1135596" indent="-193850" algn="just" defTabSz="565833" rtl="0" eaLnBrk="1" latinLnBrk="0" hangingPunct="1">
        <a:lnSpc>
          <a:spcPct val="100000"/>
        </a:lnSpc>
        <a:spcBef>
          <a:spcPts val="495"/>
        </a:spcBef>
        <a:buClr>
          <a:schemeClr val="tx2"/>
        </a:buClr>
        <a:buFont typeface="Courier New" panose="02070309020205020404" pitchFamily="49" charset="0"/>
        <a:buChar char="o"/>
        <a:defRPr sz="990" b="0" i="0" kern="1200">
          <a:solidFill>
            <a:schemeClr val="tx1"/>
          </a:solidFill>
          <a:latin typeface="Expressway Bk" panose="020B0504020200020204" pitchFamily="34" charset="0"/>
          <a:ea typeface="+mn-ea"/>
          <a:cs typeface="+mn-cs"/>
        </a:defRPr>
      </a:lvl5pPr>
      <a:lvl6pPr marL="1556041" indent="-141458" algn="l" defTabSz="565833" rtl="0" eaLnBrk="1" latinLnBrk="0" hangingPunct="1">
        <a:lnSpc>
          <a:spcPct val="90000"/>
        </a:lnSpc>
        <a:spcBef>
          <a:spcPts val="309"/>
        </a:spcBef>
        <a:buFont typeface="Arial" panose="020B0604020202020204" pitchFamily="34" charset="0"/>
        <a:buChar char="•"/>
        <a:defRPr sz="1114" kern="1200">
          <a:solidFill>
            <a:schemeClr val="tx1"/>
          </a:solidFill>
          <a:latin typeface="+mn-lt"/>
          <a:ea typeface="+mn-ea"/>
          <a:cs typeface="+mn-cs"/>
        </a:defRPr>
      </a:lvl6pPr>
      <a:lvl7pPr marL="1838956" indent="-141458" algn="l" defTabSz="565833" rtl="0" eaLnBrk="1" latinLnBrk="0" hangingPunct="1">
        <a:lnSpc>
          <a:spcPct val="90000"/>
        </a:lnSpc>
        <a:spcBef>
          <a:spcPts val="309"/>
        </a:spcBef>
        <a:buFont typeface="Arial" panose="020B0604020202020204" pitchFamily="34" charset="0"/>
        <a:buChar char="•"/>
        <a:defRPr sz="1114" kern="1200">
          <a:solidFill>
            <a:schemeClr val="tx1"/>
          </a:solidFill>
          <a:latin typeface="+mn-lt"/>
          <a:ea typeface="+mn-ea"/>
          <a:cs typeface="+mn-cs"/>
        </a:defRPr>
      </a:lvl7pPr>
      <a:lvl8pPr marL="2121873" indent="-141458" algn="l" defTabSz="565833" rtl="0" eaLnBrk="1" latinLnBrk="0" hangingPunct="1">
        <a:lnSpc>
          <a:spcPct val="90000"/>
        </a:lnSpc>
        <a:spcBef>
          <a:spcPts val="309"/>
        </a:spcBef>
        <a:buFont typeface="Arial" panose="020B0604020202020204" pitchFamily="34" charset="0"/>
        <a:buChar char="•"/>
        <a:defRPr sz="1114" kern="1200">
          <a:solidFill>
            <a:schemeClr val="tx1"/>
          </a:solidFill>
          <a:latin typeface="+mn-lt"/>
          <a:ea typeface="+mn-ea"/>
          <a:cs typeface="+mn-cs"/>
        </a:defRPr>
      </a:lvl8pPr>
      <a:lvl9pPr marL="2404789" indent="-141458" algn="l" defTabSz="565833" rtl="0" eaLnBrk="1" latinLnBrk="0" hangingPunct="1">
        <a:lnSpc>
          <a:spcPct val="90000"/>
        </a:lnSpc>
        <a:spcBef>
          <a:spcPts val="309"/>
        </a:spcBef>
        <a:buFont typeface="Arial" panose="020B0604020202020204" pitchFamily="34" charset="0"/>
        <a:buChar char="•"/>
        <a:defRPr sz="1114" kern="1200">
          <a:solidFill>
            <a:schemeClr val="tx1"/>
          </a:solidFill>
          <a:latin typeface="+mn-lt"/>
          <a:ea typeface="+mn-ea"/>
          <a:cs typeface="+mn-cs"/>
        </a:defRPr>
      </a:lvl9pPr>
    </p:bodyStyle>
    <p:otherStyle>
      <a:defPPr>
        <a:defRPr lang="en-US"/>
      </a:defPPr>
      <a:lvl1pPr marL="0" algn="l" defTabSz="565833" rtl="0" eaLnBrk="1" latinLnBrk="0" hangingPunct="1">
        <a:defRPr sz="1114" kern="1200">
          <a:solidFill>
            <a:schemeClr val="tx1"/>
          </a:solidFill>
          <a:latin typeface="+mn-lt"/>
          <a:ea typeface="+mn-ea"/>
          <a:cs typeface="+mn-cs"/>
        </a:defRPr>
      </a:lvl1pPr>
      <a:lvl2pPr marL="282917" algn="l" defTabSz="565833" rtl="0" eaLnBrk="1" latinLnBrk="0" hangingPunct="1">
        <a:defRPr sz="1114" kern="1200">
          <a:solidFill>
            <a:schemeClr val="tx1"/>
          </a:solidFill>
          <a:latin typeface="+mn-lt"/>
          <a:ea typeface="+mn-ea"/>
          <a:cs typeface="+mn-cs"/>
        </a:defRPr>
      </a:lvl2pPr>
      <a:lvl3pPr marL="565833" algn="l" defTabSz="565833" rtl="0" eaLnBrk="1" latinLnBrk="0" hangingPunct="1">
        <a:defRPr sz="1114" kern="1200">
          <a:solidFill>
            <a:schemeClr val="tx1"/>
          </a:solidFill>
          <a:latin typeface="+mn-lt"/>
          <a:ea typeface="+mn-ea"/>
          <a:cs typeface="+mn-cs"/>
        </a:defRPr>
      </a:lvl3pPr>
      <a:lvl4pPr marL="848750" algn="l" defTabSz="565833" rtl="0" eaLnBrk="1" latinLnBrk="0" hangingPunct="1">
        <a:defRPr sz="1114" kern="1200">
          <a:solidFill>
            <a:schemeClr val="tx1"/>
          </a:solidFill>
          <a:latin typeface="+mn-lt"/>
          <a:ea typeface="+mn-ea"/>
          <a:cs typeface="+mn-cs"/>
        </a:defRPr>
      </a:lvl4pPr>
      <a:lvl5pPr marL="1131666" algn="l" defTabSz="565833" rtl="0" eaLnBrk="1" latinLnBrk="0" hangingPunct="1">
        <a:defRPr sz="1114" kern="1200">
          <a:solidFill>
            <a:schemeClr val="tx1"/>
          </a:solidFill>
          <a:latin typeface="+mn-lt"/>
          <a:ea typeface="+mn-ea"/>
          <a:cs typeface="+mn-cs"/>
        </a:defRPr>
      </a:lvl5pPr>
      <a:lvl6pPr marL="1414582" algn="l" defTabSz="565833" rtl="0" eaLnBrk="1" latinLnBrk="0" hangingPunct="1">
        <a:defRPr sz="1114" kern="1200">
          <a:solidFill>
            <a:schemeClr val="tx1"/>
          </a:solidFill>
          <a:latin typeface="+mn-lt"/>
          <a:ea typeface="+mn-ea"/>
          <a:cs typeface="+mn-cs"/>
        </a:defRPr>
      </a:lvl6pPr>
      <a:lvl7pPr marL="1697498" algn="l" defTabSz="565833" rtl="0" eaLnBrk="1" latinLnBrk="0" hangingPunct="1">
        <a:defRPr sz="1114" kern="1200">
          <a:solidFill>
            <a:schemeClr val="tx1"/>
          </a:solidFill>
          <a:latin typeface="+mn-lt"/>
          <a:ea typeface="+mn-ea"/>
          <a:cs typeface="+mn-cs"/>
        </a:defRPr>
      </a:lvl7pPr>
      <a:lvl8pPr marL="1980414" algn="l" defTabSz="565833" rtl="0" eaLnBrk="1" latinLnBrk="0" hangingPunct="1">
        <a:defRPr sz="1114" kern="1200">
          <a:solidFill>
            <a:schemeClr val="tx1"/>
          </a:solidFill>
          <a:latin typeface="+mn-lt"/>
          <a:ea typeface="+mn-ea"/>
          <a:cs typeface="+mn-cs"/>
        </a:defRPr>
      </a:lvl8pPr>
      <a:lvl9pPr marL="2263331" algn="l" defTabSz="565833" rtl="0" eaLnBrk="1" latinLnBrk="0" hangingPunct="1">
        <a:defRPr sz="1114" kern="1200">
          <a:solidFill>
            <a:schemeClr val="tx1"/>
          </a:solidFill>
          <a:latin typeface="+mn-lt"/>
          <a:ea typeface="+mn-ea"/>
          <a:cs typeface="+mn-cs"/>
        </a:defRPr>
      </a:lvl9pPr>
    </p:otherStyle>
  </p:txStyles>
  <p:extLst>
    <p:ext uri="{27BBF7A9-308A-43DC-89C8-2F10F3537804}">
      <p15:sldGuideLst xmlns:p15="http://schemas.microsoft.com/office/powerpoint/2012/main">
        <p15:guide id="6" pos="192" userDrawn="1">
          <p15:clr>
            <a:srgbClr val="F26B43"/>
          </p15:clr>
        </p15:guide>
        <p15:guide id="7" orient="horz" pos="218" userDrawn="1">
          <p15:clr>
            <a:srgbClr val="F26B43"/>
          </p15:clr>
        </p15:guide>
        <p15:guide id="8" pos="3744" userDrawn="1">
          <p15:clr>
            <a:srgbClr val="F26B43"/>
          </p15:clr>
        </p15:guide>
        <p15:guide id="9" orient="horz" pos="3594" userDrawn="1">
          <p15:clr>
            <a:srgbClr val="F26B43"/>
          </p15:clr>
        </p15:guide>
        <p15:guide id="10" orient="horz" pos="5856" userDrawn="1">
          <p15:clr>
            <a:srgbClr val="F26B43"/>
          </p15:clr>
        </p15:guide>
        <p15:guide id="11" pos="4704" userDrawn="1">
          <p15:clr>
            <a:srgbClr val="F26B43"/>
          </p15:clr>
        </p15:guide>
        <p15:guide id="13" orient="horz" pos="653" userDrawn="1">
          <p15:clr>
            <a:srgbClr val="F26B43"/>
          </p15:clr>
        </p15:guide>
        <p15:guide id="14" orient="horz" pos="1241"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F5D104C8-3FEE-B74E-A11F-10803B6E47CC}"/>
              </a:ext>
            </a:extLst>
          </p:cNvPr>
          <p:cNvSpPr>
            <a:spLocks noGrp="1"/>
          </p:cNvSpPr>
          <p:nvPr>
            <p:ph type="body" idx="1"/>
          </p:nvPr>
        </p:nvSpPr>
        <p:spPr>
          <a:xfrm>
            <a:off x="482600" y="1676404"/>
            <a:ext cx="6771640" cy="7619996"/>
          </a:xfrm>
          <a:prstGeom prst="rect">
            <a:avLst/>
          </a:prstGeom>
        </p:spPr>
        <p:txBody>
          <a:bodyPr vert="horz" lIns="0" tIns="0" rIns="0" bIns="45720" rtlCol="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Rectangle 1">
            <a:extLst>
              <a:ext uri="{FF2B5EF4-FFF2-40B4-BE49-F238E27FC236}">
                <a16:creationId xmlns:a16="http://schemas.microsoft.com/office/drawing/2014/main" id="{8FBEA13A-2BFC-20A4-0C84-8384697ADFDE}"/>
              </a:ext>
            </a:extLst>
          </p:cNvPr>
          <p:cNvSpPr/>
          <p:nvPr userDrawn="1"/>
        </p:nvSpPr>
        <p:spPr>
          <a:xfrm>
            <a:off x="472479" y="9715473"/>
            <a:ext cx="4653959" cy="123111"/>
          </a:xfrm>
          <a:prstGeom prst="rect">
            <a:avLst/>
          </a:prstGeom>
        </p:spPr>
        <p:txBody>
          <a:bodyPr wrap="square" lIns="0" tIns="0" rIns="0" bIns="0">
            <a:spAutoFit/>
          </a:bodyPr>
          <a:lstStyle/>
          <a:p>
            <a:r>
              <a:rPr lang="en-US" sz="800" b="1" cap="all" spc="82" baseline="0">
                <a:solidFill>
                  <a:schemeClr val="tx2">
                    <a:lumMod val="50000"/>
                  </a:schemeClr>
                </a:solidFill>
                <a:latin typeface="Arial" panose="020B0604020202020204" pitchFamily="34" charset="0"/>
                <a:cs typeface="Arial" panose="020B0604020202020204" pitchFamily="34" charset="0"/>
              </a:rPr>
              <a:t>MEKETACAPITAL.COM</a:t>
            </a:r>
          </a:p>
        </p:txBody>
      </p:sp>
      <p:sp>
        <p:nvSpPr>
          <p:cNvPr id="7" name="Footer Placeholder 4">
            <a:extLst>
              <a:ext uri="{FF2B5EF4-FFF2-40B4-BE49-F238E27FC236}">
                <a16:creationId xmlns:a16="http://schemas.microsoft.com/office/drawing/2014/main" id="{8A4146E2-6818-2C53-10AF-0BA7454B1442}"/>
              </a:ext>
            </a:extLst>
          </p:cNvPr>
          <p:cNvSpPr txBox="1">
            <a:spLocks/>
          </p:cNvSpPr>
          <p:nvPr userDrawn="1"/>
        </p:nvSpPr>
        <p:spPr>
          <a:xfrm>
            <a:off x="6815978" y="9714069"/>
            <a:ext cx="1581151" cy="123111"/>
          </a:xfrm>
          <a:prstGeom prst="rect">
            <a:avLst/>
          </a:prstGeom>
        </p:spPr>
        <p:txBody>
          <a:bodyPr vert="horz" lIns="0" tIns="0" rIns="0" bIns="0" rtlCol="0" anchor="t" anchorCtr="0"/>
          <a:lstStyle>
            <a:defPPr>
              <a:defRPr lang="en-US"/>
            </a:defPPr>
            <a:lvl1pPr marL="0" algn="ctr" defTabSz="914400" rtl="0" eaLnBrk="1" latinLnBrk="0" hangingPunct="1">
              <a:defRPr sz="900" b="0" i="0" kern="1200" cap="all" spc="100" baseline="0">
                <a:solidFill>
                  <a:schemeClr val="tx2"/>
                </a:solidFill>
                <a:latin typeface="Expressway Light" panose="020B0304020200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R="0" algn="l" rtl="0"/>
            <a:r>
              <a:rPr lang="en-US" sz="800" b="0" i="0" u="none" strike="noStrike" baseline="0">
                <a:solidFill>
                  <a:schemeClr val="tx1"/>
                </a:solidFill>
                <a:latin typeface="Arial Narrow" panose="020B0606020202030204" pitchFamily="34" charset="0"/>
              </a:rPr>
              <a:t>PAGE x OF 6 </a:t>
            </a:r>
          </a:p>
        </p:txBody>
      </p:sp>
      <p:pic>
        <p:nvPicPr>
          <p:cNvPr id="6" name="Picture 5">
            <a:extLst>
              <a:ext uri="{FF2B5EF4-FFF2-40B4-BE49-F238E27FC236}">
                <a16:creationId xmlns:a16="http://schemas.microsoft.com/office/drawing/2014/main" id="{B1CCA641-FDF8-8232-F5E3-66A16877C993}"/>
              </a:ext>
            </a:extLst>
          </p:cNvPr>
          <p:cNvPicPr>
            <a:picLocks noChangeAspect="1"/>
          </p:cNvPicPr>
          <p:nvPr userDrawn="1"/>
        </p:nvPicPr>
        <p:blipFill rotWithShape="1">
          <a:blip r:embed="rId8"/>
          <a:srcRect r="78178" b="-2398"/>
          <a:stretch/>
        </p:blipFill>
        <p:spPr>
          <a:xfrm>
            <a:off x="496404" y="352604"/>
            <a:ext cx="354496" cy="409395"/>
          </a:xfrm>
          <a:prstGeom prst="rect">
            <a:avLst/>
          </a:prstGeom>
        </p:spPr>
      </p:pic>
    </p:spTree>
    <p:extLst>
      <p:ext uri="{BB962C8B-B14F-4D97-AF65-F5344CB8AC3E}">
        <p14:creationId xmlns:p14="http://schemas.microsoft.com/office/powerpoint/2010/main" val="2427063703"/>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Lst>
  <p:hf hdr="0" dt="0"/>
  <p:txStyles>
    <p:titleStyle>
      <a:lvl1pPr algn="l" defTabSz="565833" rtl="0" eaLnBrk="1" latinLnBrk="0" hangingPunct="1">
        <a:lnSpc>
          <a:spcPct val="100000"/>
        </a:lnSpc>
        <a:spcBef>
          <a:spcPct val="0"/>
        </a:spcBef>
        <a:buNone/>
        <a:defRPr sz="1155" b="0" i="0" kern="1200" baseline="0">
          <a:solidFill>
            <a:schemeClr val="tx1"/>
          </a:solidFill>
          <a:latin typeface="Expressway Xb" panose="020B0904020200020204" pitchFamily="34" charset="0"/>
          <a:ea typeface="+mj-ea"/>
          <a:cs typeface="+mj-cs"/>
        </a:defRPr>
      </a:lvl1pPr>
    </p:titleStyle>
    <p:bodyStyle>
      <a:lvl1pPr marL="0" indent="0" algn="just" defTabSz="565833" rtl="0" eaLnBrk="1" latinLnBrk="0" hangingPunct="1">
        <a:lnSpc>
          <a:spcPct val="100000"/>
        </a:lnSpc>
        <a:spcBef>
          <a:spcPts val="990"/>
        </a:spcBef>
        <a:buClr>
          <a:schemeClr val="tx2"/>
        </a:buClr>
        <a:buFont typeface="Wingdings" pitchFamily="2" charset="2"/>
        <a:buNone/>
        <a:defRPr sz="1485" b="1" i="0" kern="1200" baseline="0">
          <a:solidFill>
            <a:schemeClr val="tx1"/>
          </a:solidFill>
          <a:latin typeface="Expressway Bk" panose="020B0504020200020204" pitchFamily="34" charset="0"/>
          <a:ea typeface="+mn-ea"/>
          <a:cs typeface="+mn-cs"/>
        </a:defRPr>
      </a:lvl1pPr>
      <a:lvl2pPr marL="284228" indent="-187301" algn="just" defTabSz="565833" rtl="0" eaLnBrk="1" latinLnBrk="0" hangingPunct="1">
        <a:lnSpc>
          <a:spcPct val="100000"/>
        </a:lnSpc>
        <a:spcBef>
          <a:spcPts val="990"/>
        </a:spcBef>
        <a:buClr>
          <a:schemeClr val="tx2"/>
        </a:buClr>
        <a:buFont typeface="Symbol" panose="05050102010706020507" pitchFamily="18" charset="2"/>
        <a:buChar char=""/>
        <a:defRPr sz="1320" b="0" i="0" kern="1200">
          <a:solidFill>
            <a:schemeClr val="tx1"/>
          </a:solidFill>
          <a:latin typeface="Expressway Bk" panose="020B0504020200020204" pitchFamily="34" charset="0"/>
          <a:ea typeface="+mn-ea"/>
          <a:cs typeface="+mn-cs"/>
        </a:defRPr>
      </a:lvl2pPr>
      <a:lvl3pPr marL="567143" indent="-188611" algn="just" defTabSz="565833" rtl="0" eaLnBrk="1" latinLnBrk="0" hangingPunct="1">
        <a:lnSpc>
          <a:spcPct val="100000"/>
        </a:lnSpc>
        <a:spcBef>
          <a:spcPts val="495"/>
        </a:spcBef>
        <a:buClr>
          <a:schemeClr val="tx2"/>
        </a:buClr>
        <a:buFont typeface="Symbol" panose="05050102010706020507" pitchFamily="18" charset="2"/>
        <a:buChar char=""/>
        <a:defRPr sz="1155" b="0" i="0" kern="1200">
          <a:solidFill>
            <a:schemeClr val="tx1"/>
          </a:solidFill>
          <a:latin typeface="Expressway Bk" panose="020B0504020200020204" pitchFamily="34" charset="0"/>
          <a:ea typeface="+mn-ea"/>
          <a:cs typeface="+mn-cs"/>
        </a:defRPr>
      </a:lvl3pPr>
      <a:lvl4pPr marL="851369" indent="-193850" algn="just" defTabSz="565833" rtl="0" eaLnBrk="1" latinLnBrk="0" hangingPunct="1">
        <a:lnSpc>
          <a:spcPct val="100000"/>
        </a:lnSpc>
        <a:spcBef>
          <a:spcPts val="495"/>
        </a:spcBef>
        <a:buClr>
          <a:schemeClr val="tx2"/>
        </a:buClr>
        <a:buFont typeface="Wingdings" panose="05000000000000000000" pitchFamily="2" charset="2"/>
        <a:buChar char=""/>
        <a:defRPr sz="990" b="0" i="0" kern="1200">
          <a:solidFill>
            <a:schemeClr val="tx1"/>
          </a:solidFill>
          <a:latin typeface="Expressway Bk" panose="020B0504020200020204" pitchFamily="34" charset="0"/>
          <a:ea typeface="+mn-ea"/>
          <a:cs typeface="+mn-cs"/>
        </a:defRPr>
      </a:lvl4pPr>
      <a:lvl5pPr marL="1135596" indent="-193850" algn="just" defTabSz="565833" rtl="0" eaLnBrk="1" latinLnBrk="0" hangingPunct="1">
        <a:lnSpc>
          <a:spcPct val="100000"/>
        </a:lnSpc>
        <a:spcBef>
          <a:spcPts val="495"/>
        </a:spcBef>
        <a:buClr>
          <a:schemeClr val="tx2"/>
        </a:buClr>
        <a:buFont typeface="Courier New" panose="02070309020205020404" pitchFamily="49" charset="0"/>
        <a:buChar char="o"/>
        <a:defRPr sz="990" b="0" i="0" kern="1200">
          <a:solidFill>
            <a:schemeClr val="tx1"/>
          </a:solidFill>
          <a:latin typeface="Expressway Bk" panose="020B0504020200020204" pitchFamily="34" charset="0"/>
          <a:ea typeface="+mn-ea"/>
          <a:cs typeface="+mn-cs"/>
        </a:defRPr>
      </a:lvl5pPr>
      <a:lvl6pPr marL="1556041" indent="-141458" algn="l" defTabSz="565833" rtl="0" eaLnBrk="1" latinLnBrk="0" hangingPunct="1">
        <a:lnSpc>
          <a:spcPct val="90000"/>
        </a:lnSpc>
        <a:spcBef>
          <a:spcPts val="309"/>
        </a:spcBef>
        <a:buFont typeface="Arial" panose="020B0604020202020204" pitchFamily="34" charset="0"/>
        <a:buChar char="•"/>
        <a:defRPr sz="1114" kern="1200">
          <a:solidFill>
            <a:schemeClr val="tx1"/>
          </a:solidFill>
          <a:latin typeface="+mn-lt"/>
          <a:ea typeface="+mn-ea"/>
          <a:cs typeface="+mn-cs"/>
        </a:defRPr>
      </a:lvl6pPr>
      <a:lvl7pPr marL="1838956" indent="-141458" algn="l" defTabSz="565833" rtl="0" eaLnBrk="1" latinLnBrk="0" hangingPunct="1">
        <a:lnSpc>
          <a:spcPct val="90000"/>
        </a:lnSpc>
        <a:spcBef>
          <a:spcPts val="309"/>
        </a:spcBef>
        <a:buFont typeface="Arial" panose="020B0604020202020204" pitchFamily="34" charset="0"/>
        <a:buChar char="•"/>
        <a:defRPr sz="1114" kern="1200">
          <a:solidFill>
            <a:schemeClr val="tx1"/>
          </a:solidFill>
          <a:latin typeface="+mn-lt"/>
          <a:ea typeface="+mn-ea"/>
          <a:cs typeface="+mn-cs"/>
        </a:defRPr>
      </a:lvl7pPr>
      <a:lvl8pPr marL="2121873" indent="-141458" algn="l" defTabSz="565833" rtl="0" eaLnBrk="1" latinLnBrk="0" hangingPunct="1">
        <a:lnSpc>
          <a:spcPct val="90000"/>
        </a:lnSpc>
        <a:spcBef>
          <a:spcPts val="309"/>
        </a:spcBef>
        <a:buFont typeface="Arial" panose="020B0604020202020204" pitchFamily="34" charset="0"/>
        <a:buChar char="•"/>
        <a:defRPr sz="1114" kern="1200">
          <a:solidFill>
            <a:schemeClr val="tx1"/>
          </a:solidFill>
          <a:latin typeface="+mn-lt"/>
          <a:ea typeface="+mn-ea"/>
          <a:cs typeface="+mn-cs"/>
        </a:defRPr>
      </a:lvl8pPr>
      <a:lvl9pPr marL="2404789" indent="-141458" algn="l" defTabSz="565833" rtl="0" eaLnBrk="1" latinLnBrk="0" hangingPunct="1">
        <a:lnSpc>
          <a:spcPct val="90000"/>
        </a:lnSpc>
        <a:spcBef>
          <a:spcPts val="309"/>
        </a:spcBef>
        <a:buFont typeface="Arial" panose="020B0604020202020204" pitchFamily="34" charset="0"/>
        <a:buChar char="•"/>
        <a:defRPr sz="1114" kern="1200">
          <a:solidFill>
            <a:schemeClr val="tx1"/>
          </a:solidFill>
          <a:latin typeface="+mn-lt"/>
          <a:ea typeface="+mn-ea"/>
          <a:cs typeface="+mn-cs"/>
        </a:defRPr>
      </a:lvl9pPr>
    </p:bodyStyle>
    <p:otherStyle>
      <a:defPPr>
        <a:defRPr lang="en-US"/>
      </a:defPPr>
      <a:lvl1pPr marL="0" algn="l" defTabSz="565833" rtl="0" eaLnBrk="1" latinLnBrk="0" hangingPunct="1">
        <a:defRPr sz="1114" kern="1200">
          <a:solidFill>
            <a:schemeClr val="tx1"/>
          </a:solidFill>
          <a:latin typeface="+mn-lt"/>
          <a:ea typeface="+mn-ea"/>
          <a:cs typeface="+mn-cs"/>
        </a:defRPr>
      </a:lvl1pPr>
      <a:lvl2pPr marL="282917" algn="l" defTabSz="565833" rtl="0" eaLnBrk="1" latinLnBrk="0" hangingPunct="1">
        <a:defRPr sz="1114" kern="1200">
          <a:solidFill>
            <a:schemeClr val="tx1"/>
          </a:solidFill>
          <a:latin typeface="+mn-lt"/>
          <a:ea typeface="+mn-ea"/>
          <a:cs typeface="+mn-cs"/>
        </a:defRPr>
      </a:lvl2pPr>
      <a:lvl3pPr marL="565833" algn="l" defTabSz="565833" rtl="0" eaLnBrk="1" latinLnBrk="0" hangingPunct="1">
        <a:defRPr sz="1114" kern="1200">
          <a:solidFill>
            <a:schemeClr val="tx1"/>
          </a:solidFill>
          <a:latin typeface="+mn-lt"/>
          <a:ea typeface="+mn-ea"/>
          <a:cs typeface="+mn-cs"/>
        </a:defRPr>
      </a:lvl3pPr>
      <a:lvl4pPr marL="848750" algn="l" defTabSz="565833" rtl="0" eaLnBrk="1" latinLnBrk="0" hangingPunct="1">
        <a:defRPr sz="1114" kern="1200">
          <a:solidFill>
            <a:schemeClr val="tx1"/>
          </a:solidFill>
          <a:latin typeface="+mn-lt"/>
          <a:ea typeface="+mn-ea"/>
          <a:cs typeface="+mn-cs"/>
        </a:defRPr>
      </a:lvl4pPr>
      <a:lvl5pPr marL="1131666" algn="l" defTabSz="565833" rtl="0" eaLnBrk="1" latinLnBrk="0" hangingPunct="1">
        <a:defRPr sz="1114" kern="1200">
          <a:solidFill>
            <a:schemeClr val="tx1"/>
          </a:solidFill>
          <a:latin typeface="+mn-lt"/>
          <a:ea typeface="+mn-ea"/>
          <a:cs typeface="+mn-cs"/>
        </a:defRPr>
      </a:lvl5pPr>
      <a:lvl6pPr marL="1414582" algn="l" defTabSz="565833" rtl="0" eaLnBrk="1" latinLnBrk="0" hangingPunct="1">
        <a:defRPr sz="1114" kern="1200">
          <a:solidFill>
            <a:schemeClr val="tx1"/>
          </a:solidFill>
          <a:latin typeface="+mn-lt"/>
          <a:ea typeface="+mn-ea"/>
          <a:cs typeface="+mn-cs"/>
        </a:defRPr>
      </a:lvl6pPr>
      <a:lvl7pPr marL="1697498" algn="l" defTabSz="565833" rtl="0" eaLnBrk="1" latinLnBrk="0" hangingPunct="1">
        <a:defRPr sz="1114" kern="1200">
          <a:solidFill>
            <a:schemeClr val="tx1"/>
          </a:solidFill>
          <a:latin typeface="+mn-lt"/>
          <a:ea typeface="+mn-ea"/>
          <a:cs typeface="+mn-cs"/>
        </a:defRPr>
      </a:lvl7pPr>
      <a:lvl8pPr marL="1980414" algn="l" defTabSz="565833" rtl="0" eaLnBrk="1" latinLnBrk="0" hangingPunct="1">
        <a:defRPr sz="1114" kern="1200">
          <a:solidFill>
            <a:schemeClr val="tx1"/>
          </a:solidFill>
          <a:latin typeface="+mn-lt"/>
          <a:ea typeface="+mn-ea"/>
          <a:cs typeface="+mn-cs"/>
        </a:defRPr>
      </a:lvl8pPr>
      <a:lvl9pPr marL="2263331" algn="l" defTabSz="565833" rtl="0" eaLnBrk="1" latinLnBrk="0" hangingPunct="1">
        <a:defRPr sz="1114" kern="1200">
          <a:solidFill>
            <a:schemeClr val="tx1"/>
          </a:solidFill>
          <a:latin typeface="+mn-lt"/>
          <a:ea typeface="+mn-ea"/>
          <a:cs typeface="+mn-cs"/>
        </a:defRPr>
      </a:lvl9pPr>
    </p:otherStyle>
  </p:txStyles>
  <p:extLst>
    <p:ext uri="{27BBF7A9-308A-43DC-89C8-2F10F3537804}">
      <p15:sldGuideLst xmlns:p15="http://schemas.microsoft.com/office/powerpoint/2012/main">
        <p15:guide id="6" pos="192">
          <p15:clr>
            <a:srgbClr val="F26B43"/>
          </p15:clr>
        </p15:guide>
        <p15:guide id="7" orient="horz" pos="218">
          <p15:clr>
            <a:srgbClr val="F26B43"/>
          </p15:clr>
        </p15:guide>
        <p15:guide id="8" pos="3744">
          <p15:clr>
            <a:srgbClr val="F26B43"/>
          </p15:clr>
        </p15:guide>
        <p15:guide id="9" orient="horz" pos="3594">
          <p15:clr>
            <a:srgbClr val="F26B43"/>
          </p15:clr>
        </p15:guide>
        <p15:guide id="10" orient="horz" pos="5856">
          <p15:clr>
            <a:srgbClr val="F26B43"/>
          </p15:clr>
        </p15:guide>
        <p15:guide id="11" pos="4704">
          <p15:clr>
            <a:srgbClr val="F26B43"/>
          </p15:clr>
        </p15:guide>
        <p15:guide id="13" orient="horz" pos="653">
          <p15:clr>
            <a:srgbClr val="F26B43"/>
          </p15:clr>
        </p15:guide>
        <p15:guide id="14" orient="horz" pos="124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0.xml"/><Relationship Id="rId5" Type="http://schemas.openxmlformats.org/officeDocument/2006/relationships/chart" Target="../charts/chart3.xml"/><Relationship Id="rId4" Type="http://schemas.openxmlformats.org/officeDocument/2006/relationships/chart" Target="../charts/char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chart" Target="../charts/chart5.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hyperlink" Target="https://meketacapital.com/wp-content/uploads/2025/08/Primark-Meketa-Private-Equity_Prospectus.pdf" TargetMode="Externa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D09018E-05C0-F6F5-1F29-6E5932FBAF9D}"/>
              </a:ext>
            </a:extLst>
          </p:cNvPr>
          <p:cNvSpPr txBox="1"/>
          <p:nvPr/>
        </p:nvSpPr>
        <p:spPr>
          <a:xfrm>
            <a:off x="344996" y="1019387"/>
            <a:ext cx="7100636" cy="246221"/>
          </a:xfrm>
          <a:prstGeom prst="rect">
            <a:avLst/>
          </a:prstGeom>
          <a:noFill/>
        </p:spPr>
        <p:txBody>
          <a:bodyPr wrap="square" lIns="0" tIns="0" rIns="0" bIns="0" rtlCol="0">
            <a:spAutoFit/>
          </a:bodyPr>
          <a:lstStyle/>
          <a:p>
            <a:pPr marL="0" marR="0" lvl="0" indent="0" algn="l" defTabSz="573054" rtl="0" eaLnBrk="1" fontAlgn="auto" latinLnBrk="0" hangingPunct="1">
              <a:lnSpc>
                <a:spcPct val="100000"/>
              </a:lnSpc>
              <a:spcBef>
                <a:spcPts val="0"/>
              </a:spcBef>
              <a:spcAft>
                <a:spcPts val="300"/>
              </a:spcAft>
              <a:buClrTx/>
              <a:buSzTx/>
              <a:buFontTx/>
              <a:buNone/>
              <a:tabLst/>
              <a:defRPr/>
            </a:pPr>
            <a:r>
              <a:rPr kumimoji="0" lang="en-US" sz="1600" b="0" i="0" u="none" strike="noStrike" kern="1200" cap="none" spc="0" normalizeH="0" baseline="0" noProof="0" dirty="0">
                <a:ln>
                  <a:noFill/>
                </a:ln>
                <a:solidFill>
                  <a:srgbClr val="015E8F">
                    <a:lumMod val="50000"/>
                  </a:srgbClr>
                </a:solidFill>
                <a:effectLst/>
                <a:uLnTx/>
                <a:uFillTx/>
                <a:latin typeface="Arial" panose="020B0604020202020204" pitchFamily="34" charset="0"/>
                <a:ea typeface="+mn-ea"/>
                <a:cs typeface="Arial" panose="020B0604020202020204" pitchFamily="34" charset="0"/>
              </a:rPr>
              <a:t>Q4 2025 Market Commentary</a:t>
            </a:r>
            <a:endParaRPr kumimoji="0" lang="en-US" sz="1050" b="0" i="0" u="none" strike="noStrike" kern="1200" cap="none" spc="-10" normalizeH="0" baseline="0" noProof="0" dirty="0">
              <a:ln>
                <a:noFill/>
              </a:ln>
              <a:solidFill>
                <a:srgbClr val="015E8F">
                  <a:lumMod val="50000"/>
                </a:srgbClr>
              </a:solidFill>
              <a:effectLst/>
              <a:uLnTx/>
              <a:uFillTx/>
              <a:latin typeface="Arial" panose="020B0604020202020204" pitchFamily="34" charset="0"/>
              <a:ea typeface="+mn-ea"/>
              <a:cs typeface="Arial" panose="020B0604020202020204" pitchFamily="34" charset="0"/>
            </a:endParaRPr>
          </a:p>
        </p:txBody>
      </p:sp>
      <p:sp>
        <p:nvSpPr>
          <p:cNvPr id="7" name="TextBox 6">
            <a:extLst>
              <a:ext uri="{FF2B5EF4-FFF2-40B4-BE49-F238E27FC236}">
                <a16:creationId xmlns:a16="http://schemas.microsoft.com/office/drawing/2014/main" id="{26F9E810-2BEE-BC64-453F-F6441C08B181}"/>
              </a:ext>
            </a:extLst>
          </p:cNvPr>
          <p:cNvSpPr txBox="1"/>
          <p:nvPr/>
        </p:nvSpPr>
        <p:spPr>
          <a:xfrm>
            <a:off x="344996" y="1331810"/>
            <a:ext cx="6959571" cy="4031873"/>
          </a:xfrm>
          <a:prstGeom prst="rect">
            <a:avLst/>
          </a:prstGeom>
          <a:noFill/>
        </p:spPr>
        <p:txBody>
          <a:bodyPr wrap="square" lIns="0" tIns="0" rIns="0" bIns="0" rtlCol="0" anchor="t" anchorCtr="0">
            <a:spAutoFit/>
          </a:bodyPr>
          <a:lstStyle/>
          <a:p>
            <a:pPr fontAlgn="base">
              <a:spcAft>
                <a:spcPts val="400"/>
              </a:spcAft>
            </a:pPr>
            <a:r>
              <a:rPr lang="en-US" sz="900" dirty="0">
                <a:solidFill>
                  <a:srgbClr val="000000"/>
                </a:solidFill>
                <a:latin typeface="Arial"/>
                <a:cs typeface="Arial"/>
              </a:rPr>
              <a:t>As of December 31, 2025, PMPEX held 31 co-investments across 24 distinct GP partnerships, some of which experienced recent mark-ups in valuation, with others remaining immature as nine new co-investments closed during the year. Over the trailing one-year period, the co-investments were significant positive contributors to the investment portfolio, in addition to a small relative contribution from the cash holdings, helping to offset a decline in the performance from the public equity securities. While still early in the development of the portfolio, several co-investments have experienced valuation increases in the past year and, as of quarter-end, only three co-investments were held below their initial investment value.</a:t>
            </a:r>
          </a:p>
          <a:p>
            <a:pPr fontAlgn="base">
              <a:spcAft>
                <a:spcPts val="400"/>
              </a:spcAft>
            </a:pPr>
            <a:r>
              <a:rPr lang="en-US" sz="900" dirty="0">
                <a:solidFill>
                  <a:srgbClr val="000000"/>
                </a:solidFill>
                <a:latin typeface="Arial"/>
                <a:cs typeface="Arial"/>
              </a:rPr>
              <a:t>In aggregate, the co-investment portfolio has generated stable revenue growth of 12% and EBITDA growth of 7% over the past year as of the most recent September 30 valuation, demonstrating the underlying fundamental strength and resilience of our investments.</a:t>
            </a:r>
            <a:r>
              <a:rPr lang="en-US" sz="900" baseline="30000" dirty="0">
                <a:solidFill>
                  <a:srgbClr val="000000"/>
                </a:solidFill>
                <a:latin typeface="Arial"/>
                <a:cs typeface="Arial"/>
              </a:rPr>
              <a:t>1 </a:t>
            </a:r>
            <a:r>
              <a:rPr lang="en-US" sz="900" dirty="0">
                <a:solidFill>
                  <a:srgbClr val="000000"/>
                </a:solidFill>
                <a:latin typeface="Arial"/>
                <a:cs typeface="Arial"/>
              </a:rPr>
              <a:t>The top contributors to performance on a net IRR basis were Project Maple (73.7%, which represents 4.4% of the portfolio), Project Backyard (33.3%, which represents 2.4% of the portfolio), and IFS (29.5%, which represents 3.3% of the portfolio) over the trailing one-year period. The top detractors from performance on a net IRR basis were Project Patriot (-37.4%, which represents 0.4% of the portfolio), Project Gauguin II (-18.7%, which represents 1.3% of the portfolio), and Project Northstar (-10.6%, which represents 1.1% of the portfolio). Note: Holdings are subject to change. In aggregate, the Fund’s co-investments generated an 1.1% trailing one-year net IRR through September 30, 2025. We are optimistic that the strong deal pipeline we have seen year to date will continue, and the fund sits roughly at its co-investment target of 80% of the total fund value as of quarter-end.</a:t>
            </a:r>
          </a:p>
          <a:p>
            <a:pPr fontAlgn="base">
              <a:spcAft>
                <a:spcPts val="400"/>
              </a:spcAft>
            </a:pPr>
            <a:r>
              <a:rPr lang="en-US" sz="900" dirty="0">
                <a:solidFill>
                  <a:srgbClr val="000000"/>
                </a:solidFill>
                <a:latin typeface="Arial"/>
                <a:cs typeface="Arial"/>
              </a:rPr>
              <a:t>Despite considerable policy and trade uncertainty, most major markets posted positive returns in the fourth quarter and for the year. Non-US equities led the way, supported by attractive valuations, a rotation out of US tech stocks, a weaker US dollar, and defense and infrastructure spending. Value outperformed growth for the quarter as market sentiment turned cautious, given valuations in the AI-related tech sector. The government re-opened in mid-November, but the longest shutdown on record likely had a meaningful short-term impact on the economy. Delayed, and in some cases skipped, economic data releases increased uncertainty for policymakers and financial markets. Key questions going forward include how the Fed will manage interest rates given competing pressures on its dual mandate of inflation and employment, will the impact of tariffs on inflation grow, can earnings growth remain resilient in the US, will the significant investment in AI infrastructure buildout pay off, and how will China’s economy and relations with the US track. During the quarter, private equity deal activity decreased from the prior quarter, but both deal value and count for the full year increased from the prior year. Exit value increased significantly quarter-over-quarter and increased from 2024 levels, driven largely by mega deals. Exit count was down quarter-over-quarter but experienced double-digit growth compared to the prior year. Looking forward, the outlook for PE deal activity is positive with improved market sentiment and clarity, ample dry powder, and increased access to financing. The Fed’s interest rate cut in December coupled with aging PE portfolios will likely carry deal and exit momentum into the new year.</a:t>
            </a:r>
            <a:endParaRPr lang="en-US" sz="900" dirty="0">
              <a:effectLst/>
              <a:latin typeface="Arial"/>
              <a:ea typeface="Times New Roman" panose="02020603050405020304" pitchFamily="18" charset="0"/>
              <a:cs typeface="Arial"/>
            </a:endParaRPr>
          </a:p>
        </p:txBody>
      </p:sp>
      <p:sp>
        <p:nvSpPr>
          <p:cNvPr id="10" name="TextBox 9">
            <a:extLst>
              <a:ext uri="{FF2B5EF4-FFF2-40B4-BE49-F238E27FC236}">
                <a16:creationId xmlns:a16="http://schemas.microsoft.com/office/drawing/2014/main" id="{8F90DEF1-4904-F1D4-9729-966E4CB522DB}"/>
              </a:ext>
            </a:extLst>
          </p:cNvPr>
          <p:cNvSpPr txBox="1"/>
          <p:nvPr/>
        </p:nvSpPr>
        <p:spPr>
          <a:xfrm>
            <a:off x="2390830" y="5463315"/>
            <a:ext cx="2829800" cy="317972"/>
          </a:xfrm>
          <a:prstGeom prst="rect">
            <a:avLst/>
          </a:prstGeom>
          <a:noFill/>
        </p:spPr>
        <p:txBody>
          <a:bodyPr wrap="square" lIns="0" tIns="0" rIns="0" bIns="0" rtlCol="0" anchor="t" anchorCtr="0">
            <a:spAutoFit/>
          </a:bodyPr>
          <a:lstStyle/>
          <a:p>
            <a:pPr marL="0" marR="0" lvl="0" indent="0" algn="ctr" defTabSz="573054" rtl="0" eaLnBrk="1" fontAlgn="auto" latinLnBrk="0" hangingPunct="1">
              <a:lnSpc>
                <a:spcPts val="1300"/>
              </a:lnSpc>
              <a:spcBef>
                <a:spcPts val="0"/>
              </a:spcBef>
              <a:spcAft>
                <a:spcPts val="0"/>
              </a:spcAft>
              <a:buClrTx/>
              <a:buSzTx/>
              <a:buFontTx/>
              <a:buNone/>
              <a:tabLst/>
              <a:defRPr/>
            </a:pPr>
            <a:r>
              <a:rPr kumimoji="0" lang="en-US" sz="11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Direct Investments Sector </a:t>
            </a:r>
            <a:r>
              <a:rPr kumimoji="0" lang="en-US" sz="1100" b="1" i="0" u="none" strike="noStrike" kern="1200" cap="none" spc="-30" normalizeH="0" baseline="0" noProof="0" dirty="0">
                <a:ln>
                  <a:noFill/>
                </a:ln>
                <a:effectLst/>
                <a:uLnTx/>
                <a:uFillTx/>
                <a:latin typeface="Arial" panose="020B0604020202020204" pitchFamily="34" charset="0"/>
                <a:ea typeface="+mn-ea"/>
                <a:cs typeface="Arial" panose="020B0604020202020204" pitchFamily="34" charset="0"/>
              </a:rPr>
              <a:t>Diversification</a:t>
            </a:r>
            <a:r>
              <a:rPr kumimoji="0" lang="en-US" sz="1200" b="1" i="0" u="none" strike="noStrike" kern="1200" cap="none" spc="-30" normalizeH="0" baseline="0" noProof="0" dirty="0">
                <a:ln>
                  <a:noFill/>
                </a:ln>
                <a:effectLst/>
                <a:uLnTx/>
                <a:uFillTx/>
                <a:latin typeface="Arial" panose="020B0604020202020204" pitchFamily="34" charset="0"/>
                <a:ea typeface="+mn-ea"/>
                <a:cs typeface="Arial" panose="020B0604020202020204" pitchFamily="34" charset="0"/>
              </a:rPr>
              <a:t> </a:t>
            </a:r>
            <a:r>
              <a:rPr kumimoji="0" lang="en-US" sz="900" i="0" u="none" strike="noStrike" kern="1200" cap="none" spc="-30" normalizeH="0" baseline="0" noProof="0" dirty="0">
                <a:ln>
                  <a:noFill/>
                </a:ln>
                <a:effectLst/>
                <a:uLnTx/>
                <a:uFillTx/>
                <a:latin typeface="Arial" panose="020B0604020202020204" pitchFamily="34" charset="0"/>
                <a:ea typeface="+mn-ea"/>
                <a:cs typeface="Arial" panose="020B0604020202020204" pitchFamily="34" charset="0"/>
              </a:rPr>
              <a:t>(% of Direct Investment Market Value</a:t>
            </a:r>
            <a:r>
              <a:rPr kumimoji="0" lang="en-US" sz="900" i="0" u="none" strike="noStrike" kern="1200" cap="none" spc="-30" normalizeH="0" baseline="30000" noProof="0" dirty="0">
                <a:ln>
                  <a:noFill/>
                </a:ln>
                <a:effectLst/>
                <a:uLnTx/>
                <a:uFillTx/>
                <a:latin typeface="Arial" panose="020B0604020202020204" pitchFamily="34" charset="0"/>
                <a:ea typeface="+mn-ea"/>
                <a:cs typeface="Arial" panose="020B0604020202020204" pitchFamily="34" charset="0"/>
              </a:rPr>
              <a:t>3</a:t>
            </a:r>
            <a:r>
              <a:rPr kumimoji="0" lang="en-US" sz="900" i="0" u="none" strike="noStrike" kern="1200" cap="none" spc="-30" normalizeH="0" baseline="0" noProof="0" dirty="0">
                <a:ln>
                  <a:noFill/>
                </a:ln>
                <a:effectLst/>
                <a:uLnTx/>
                <a:uFillTx/>
                <a:latin typeface="Arial" panose="020B0604020202020204" pitchFamily="34" charset="0"/>
                <a:ea typeface="+mn-ea"/>
                <a:cs typeface="Arial" panose="020B0604020202020204" pitchFamily="34" charset="0"/>
              </a:rPr>
              <a:t>)</a:t>
            </a:r>
          </a:p>
        </p:txBody>
      </p:sp>
      <p:sp>
        <p:nvSpPr>
          <p:cNvPr id="19" name="TextBox 18">
            <a:extLst>
              <a:ext uri="{FF2B5EF4-FFF2-40B4-BE49-F238E27FC236}">
                <a16:creationId xmlns:a16="http://schemas.microsoft.com/office/drawing/2014/main" id="{FDCCF6A9-D6EE-FFF4-0B13-6F217FFFCEDF}"/>
              </a:ext>
            </a:extLst>
          </p:cNvPr>
          <p:cNvSpPr txBox="1"/>
          <p:nvPr/>
        </p:nvSpPr>
        <p:spPr>
          <a:xfrm>
            <a:off x="423396" y="5473823"/>
            <a:ext cx="1810169" cy="477054"/>
          </a:xfrm>
          <a:prstGeom prst="rect">
            <a:avLst/>
          </a:prstGeom>
          <a:noFill/>
        </p:spPr>
        <p:txBody>
          <a:bodyPr wrap="square" lIns="0" tIns="0" rIns="0" bIns="0" rtlCol="0" anchor="t" anchorCtr="0">
            <a:spAutoFit/>
          </a:bodyPr>
          <a:lstStyle/>
          <a:p>
            <a:pPr marL="0" marR="0" lvl="0" indent="0" algn="ctr" defTabSz="573054"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PMPEX Holdings</a:t>
            </a:r>
            <a:r>
              <a:rPr kumimoji="0" lang="en-US" sz="1100" b="1" i="0" u="none" strike="noStrike" kern="1200" cap="none" spc="0" normalizeH="0" baseline="30000" noProof="0" dirty="0">
                <a:ln>
                  <a:noFill/>
                </a:ln>
                <a:effectLst/>
                <a:uLnTx/>
                <a:uFillTx/>
                <a:latin typeface="Arial" panose="020B0604020202020204" pitchFamily="34" charset="0"/>
                <a:ea typeface="+mn-ea"/>
                <a:cs typeface="Arial" panose="020B0604020202020204" pitchFamily="34" charset="0"/>
              </a:rPr>
              <a:t>2</a:t>
            </a:r>
            <a:br>
              <a:rPr kumimoji="0" lang="en-US" sz="900" i="0" u="none" strike="noStrike" kern="1200" cap="none" spc="0" normalizeH="0" baseline="30000" noProof="0" dirty="0">
                <a:ln>
                  <a:noFill/>
                </a:ln>
                <a:effectLst/>
                <a:uLnTx/>
                <a:uFillTx/>
                <a:latin typeface="Arial" panose="020B0604020202020204" pitchFamily="34" charset="0"/>
                <a:ea typeface="+mn-ea"/>
                <a:cs typeface="Arial" panose="020B0604020202020204" pitchFamily="34" charset="0"/>
              </a:rPr>
            </a:br>
            <a:r>
              <a:rPr kumimoji="0" lang="en-US" sz="90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of Total Fund Market Value)</a:t>
            </a:r>
            <a:endParaRPr kumimoji="0" lang="en-US" sz="900" i="0" u="none" strike="noStrike" kern="1200" cap="none" spc="0" normalizeH="0" baseline="30000" noProof="0" dirty="0">
              <a:ln>
                <a:noFill/>
              </a:ln>
              <a:effectLst/>
              <a:uLnTx/>
              <a:uFillTx/>
              <a:latin typeface="Arial" panose="020B0604020202020204" pitchFamily="34" charset="0"/>
              <a:ea typeface="+mn-ea"/>
              <a:cs typeface="Arial" panose="020B0604020202020204" pitchFamily="34" charset="0"/>
            </a:endParaRPr>
          </a:p>
          <a:p>
            <a:pPr marL="0" marR="0" lvl="0" indent="0" algn="ctr" defTabSz="573054" rtl="0" eaLnBrk="1" fontAlgn="auto" latinLnBrk="0" hangingPunct="1">
              <a:lnSpc>
                <a:spcPct val="100000"/>
              </a:lnSpc>
              <a:spcBef>
                <a:spcPts val="0"/>
              </a:spcBef>
              <a:spcAft>
                <a:spcPts val="0"/>
              </a:spcAft>
              <a:buClrTx/>
              <a:buSzTx/>
              <a:buFontTx/>
              <a:buNone/>
              <a:tabLst/>
              <a:defRPr/>
            </a:pPr>
            <a:endParaRPr kumimoji="0" lang="en-US" sz="1100" b="1" i="0" u="none" strike="noStrike" kern="1200" cap="none" spc="0" normalizeH="0" baseline="0" noProof="0" dirty="0">
              <a:ln>
                <a:noFill/>
              </a:ln>
              <a:effectLst/>
              <a:uLnTx/>
              <a:uFillTx/>
              <a:latin typeface="Expressway Light" panose="020B0304020200020204" pitchFamily="34" charset="0"/>
              <a:ea typeface="+mn-ea"/>
              <a:cs typeface="+mn-cs"/>
            </a:endParaRPr>
          </a:p>
        </p:txBody>
      </p:sp>
      <p:graphicFrame>
        <p:nvGraphicFramePr>
          <p:cNvPr id="26" name="Chart 25">
            <a:extLst>
              <a:ext uri="{FF2B5EF4-FFF2-40B4-BE49-F238E27FC236}">
                <a16:creationId xmlns:a16="http://schemas.microsoft.com/office/drawing/2014/main" id="{5E95A1E4-1194-BA6F-080F-2056AB739A4A}"/>
              </a:ext>
            </a:extLst>
          </p:cNvPr>
          <p:cNvGraphicFramePr/>
          <p:nvPr>
            <p:extLst>
              <p:ext uri="{D42A27DB-BD31-4B8C-83A1-F6EECF244321}">
                <p14:modId xmlns:p14="http://schemas.microsoft.com/office/powerpoint/2010/main" val="107949649"/>
              </p:ext>
            </p:extLst>
          </p:nvPr>
        </p:nvGraphicFramePr>
        <p:xfrm>
          <a:off x="728" y="5633756"/>
          <a:ext cx="2584483" cy="242728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0" name="Chart 29">
            <a:extLst>
              <a:ext uri="{FF2B5EF4-FFF2-40B4-BE49-F238E27FC236}">
                <a16:creationId xmlns:a16="http://schemas.microsoft.com/office/drawing/2014/main" id="{E7EC79C5-5E20-E98F-B934-6C1B3AB6CF03}"/>
              </a:ext>
            </a:extLst>
          </p:cNvPr>
          <p:cNvGraphicFramePr/>
          <p:nvPr>
            <p:extLst>
              <p:ext uri="{D42A27DB-BD31-4B8C-83A1-F6EECF244321}">
                <p14:modId xmlns:p14="http://schemas.microsoft.com/office/powerpoint/2010/main" val="1822790835"/>
              </p:ext>
            </p:extLst>
          </p:nvPr>
        </p:nvGraphicFramePr>
        <p:xfrm>
          <a:off x="2452245" y="5631640"/>
          <a:ext cx="2634176" cy="2431391"/>
        </p:xfrm>
        <a:graphic>
          <a:graphicData uri="http://schemas.openxmlformats.org/drawingml/2006/chart">
            <c:chart xmlns:c="http://schemas.openxmlformats.org/drawingml/2006/chart" xmlns:r="http://schemas.openxmlformats.org/officeDocument/2006/relationships" r:id="rId4"/>
          </a:graphicData>
        </a:graphic>
      </p:graphicFrame>
      <p:sp>
        <p:nvSpPr>
          <p:cNvPr id="44" name="TextBox 43">
            <a:extLst>
              <a:ext uri="{FF2B5EF4-FFF2-40B4-BE49-F238E27FC236}">
                <a16:creationId xmlns:a16="http://schemas.microsoft.com/office/drawing/2014/main" id="{2FCF1FD7-3826-E786-646F-ECCF5E0130DA}"/>
              </a:ext>
            </a:extLst>
          </p:cNvPr>
          <p:cNvSpPr txBox="1"/>
          <p:nvPr/>
        </p:nvSpPr>
        <p:spPr>
          <a:xfrm>
            <a:off x="344996" y="9211715"/>
            <a:ext cx="7131718" cy="415498"/>
          </a:xfrm>
          <a:prstGeom prst="rect">
            <a:avLst/>
          </a:prstGeom>
          <a:noFill/>
        </p:spPr>
        <p:txBody>
          <a:bodyPr wrap="square" lIns="0" tIns="0" rIns="0" bIns="0" rtlCol="0" anchor="t" anchorCtr="0">
            <a:spAutoFit/>
          </a:bodyPr>
          <a:lstStyle/>
          <a:p>
            <a:pPr algn="just">
              <a:defRPr/>
            </a:pPr>
            <a:r>
              <a:rPr lang="en-US" sz="900" dirty="0">
                <a:solidFill>
                  <a:schemeClr val="bg2">
                    <a:lumMod val="75000"/>
                  </a:schemeClr>
                </a:solidFill>
                <a:latin typeface="Arial Narrow"/>
                <a:cs typeface="Arial"/>
              </a:rPr>
              <a:t>1. Revenue and EBITDA growth from Q3 2024 to Q3 2025.</a:t>
            </a:r>
            <a:endParaRPr kumimoji="0" lang="en-US" sz="900" b="0" i="0" u="none" strike="noStrike" kern="1200" cap="none" spc="0" normalizeH="0" noProof="0" dirty="0">
              <a:ln>
                <a:noFill/>
              </a:ln>
              <a:solidFill>
                <a:schemeClr val="bg2">
                  <a:lumMod val="75000"/>
                </a:schemeClr>
              </a:solidFill>
              <a:effectLst/>
              <a:uLnTx/>
              <a:uFillTx/>
              <a:latin typeface="Arial Narrow"/>
              <a:cs typeface="Arial"/>
            </a:endParaRPr>
          </a:p>
          <a:p>
            <a:pPr algn="just">
              <a:defRPr/>
            </a:pPr>
            <a:r>
              <a:rPr lang="en-US" sz="900" dirty="0">
                <a:solidFill>
                  <a:schemeClr val="bg2">
                    <a:lumMod val="75000"/>
                  </a:schemeClr>
                </a:solidFill>
                <a:latin typeface="Arial Narrow"/>
                <a:cs typeface="Arial"/>
              </a:rPr>
              <a:t>2</a:t>
            </a:r>
            <a:r>
              <a:rPr kumimoji="0" lang="en-US" sz="900" b="0" i="0" u="none" strike="noStrike" kern="1200" cap="none" spc="0" normalizeH="0" noProof="0" dirty="0">
                <a:ln>
                  <a:noFill/>
                </a:ln>
                <a:solidFill>
                  <a:schemeClr val="bg2">
                    <a:lumMod val="75000"/>
                  </a:schemeClr>
                </a:solidFill>
                <a:effectLst/>
                <a:uLnTx/>
                <a:uFillTx/>
                <a:latin typeface="Arial Narrow"/>
                <a:cs typeface="Arial"/>
              </a:rPr>
              <a:t>. </a:t>
            </a:r>
            <a:r>
              <a:rPr kumimoji="0" lang="en-US" sz="900" b="0" i="0" u="none" strike="noStrike" kern="1200" cap="none" spc="0" normalizeH="0" baseline="0" noProof="0">
                <a:ln>
                  <a:noFill/>
                </a:ln>
                <a:solidFill>
                  <a:schemeClr val="bg2">
                    <a:lumMod val="75000"/>
                  </a:schemeClr>
                </a:solidFill>
                <a:effectLst/>
                <a:uLnTx/>
                <a:uFillTx/>
                <a:latin typeface="Arial Narrow"/>
                <a:cs typeface="Arial"/>
              </a:rPr>
              <a:t>The Fund’s inception is August 26, 2020</a:t>
            </a:r>
            <a:r>
              <a:rPr lang="en-US" sz="900">
                <a:solidFill>
                  <a:schemeClr val="bg2">
                    <a:lumMod val="75000"/>
                  </a:schemeClr>
                </a:solidFill>
                <a:latin typeface="Arial Narrow"/>
                <a:cs typeface="Arial"/>
              </a:rPr>
              <a:t>. The Fund’s cumulative and annualized performance reflects all expenses, including the advisor’s management fee and 1.5% fund operating expenses. Please see fund prospectus for the fee details. </a:t>
            </a:r>
            <a:r>
              <a:rPr lang="en-US" sz="900" dirty="0">
                <a:solidFill>
                  <a:schemeClr val="bg2">
                    <a:lumMod val="75000"/>
                  </a:schemeClr>
                </a:solidFill>
                <a:latin typeface="Arial Narrow"/>
                <a:cs typeface="Arial"/>
              </a:rPr>
              <a:t>3</a:t>
            </a:r>
            <a:r>
              <a:rPr lang="en-US" sz="900">
                <a:solidFill>
                  <a:schemeClr val="bg2">
                    <a:lumMod val="75000"/>
                  </a:schemeClr>
                </a:solidFill>
                <a:latin typeface="Arial Narrow"/>
                <a:cs typeface="Arial"/>
              </a:rPr>
              <a:t>. PMPEX schedule of investments as of December 31, 2025.</a:t>
            </a:r>
          </a:p>
        </p:txBody>
      </p:sp>
      <p:sp>
        <p:nvSpPr>
          <p:cNvPr id="21" name="Oval 20">
            <a:extLst>
              <a:ext uri="{FF2B5EF4-FFF2-40B4-BE49-F238E27FC236}">
                <a16:creationId xmlns:a16="http://schemas.microsoft.com/office/drawing/2014/main" id="{E32FE34C-7219-1D21-C777-37446E1B5AEF}"/>
              </a:ext>
            </a:extLst>
          </p:cNvPr>
          <p:cNvSpPr/>
          <p:nvPr/>
        </p:nvSpPr>
        <p:spPr>
          <a:xfrm rot="184144">
            <a:off x="757357" y="8643061"/>
            <a:ext cx="91440" cy="91440"/>
          </a:xfrm>
          <a:prstGeom prst="ellipse">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573054" rtl="0" eaLnBrk="1" fontAlgn="auto" latinLnBrk="0" hangingPunct="1">
              <a:lnSpc>
                <a:spcPct val="100000"/>
              </a:lnSpc>
              <a:spcBef>
                <a:spcPts val="0"/>
              </a:spcBef>
              <a:spcAft>
                <a:spcPts val="0"/>
              </a:spcAft>
              <a:buClrTx/>
              <a:buSzTx/>
              <a:buFontTx/>
              <a:buNone/>
              <a:tabLst/>
              <a:defRPr/>
            </a:pPr>
            <a:endParaRPr kumimoji="0" lang="en-US" sz="1128" b="0" i="0" u="none" strike="noStrike" kern="1200" cap="none" spc="0" normalizeH="0" baseline="0" noProof="0">
              <a:ln>
                <a:noFill/>
              </a:ln>
              <a:solidFill>
                <a:srgbClr val="FFFFFF"/>
              </a:solidFill>
              <a:effectLst/>
              <a:uLnTx/>
              <a:uFillTx/>
              <a:latin typeface="Expressway Bk"/>
              <a:ea typeface="+mn-ea"/>
              <a:cs typeface="+mn-cs"/>
            </a:endParaRPr>
          </a:p>
        </p:txBody>
      </p:sp>
      <p:sp>
        <p:nvSpPr>
          <p:cNvPr id="22" name="Oval 21">
            <a:extLst>
              <a:ext uri="{FF2B5EF4-FFF2-40B4-BE49-F238E27FC236}">
                <a16:creationId xmlns:a16="http://schemas.microsoft.com/office/drawing/2014/main" id="{B0E445B7-C63D-5B7A-2D56-AB6AD1FB3457}"/>
              </a:ext>
            </a:extLst>
          </p:cNvPr>
          <p:cNvSpPr/>
          <p:nvPr/>
        </p:nvSpPr>
        <p:spPr>
          <a:xfrm>
            <a:off x="757395" y="8061008"/>
            <a:ext cx="91440" cy="91440"/>
          </a:xfrm>
          <a:prstGeom prst="ellipse">
            <a:avLst/>
          </a:prstGeom>
          <a:solidFill>
            <a:schemeClr val="tx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573054" rtl="0" eaLnBrk="1" fontAlgn="auto" latinLnBrk="0" hangingPunct="1">
              <a:lnSpc>
                <a:spcPct val="100000"/>
              </a:lnSpc>
              <a:spcBef>
                <a:spcPts val="0"/>
              </a:spcBef>
              <a:spcAft>
                <a:spcPts val="0"/>
              </a:spcAft>
              <a:buClrTx/>
              <a:buSzTx/>
              <a:buFontTx/>
              <a:buNone/>
              <a:tabLst/>
              <a:defRPr/>
            </a:pPr>
            <a:endParaRPr kumimoji="0" lang="en-US" sz="1128" b="0" i="0" u="none" strike="noStrike" kern="1200" cap="none" spc="0" normalizeH="0" baseline="0" noProof="0">
              <a:ln>
                <a:noFill/>
              </a:ln>
              <a:solidFill>
                <a:srgbClr val="FFFFFF"/>
              </a:solidFill>
              <a:effectLst/>
              <a:uLnTx/>
              <a:uFillTx/>
              <a:latin typeface="Expressway Bk"/>
              <a:ea typeface="+mn-ea"/>
              <a:cs typeface="+mn-cs"/>
            </a:endParaRPr>
          </a:p>
        </p:txBody>
      </p:sp>
      <p:sp>
        <p:nvSpPr>
          <p:cNvPr id="23" name="TextBox 22">
            <a:extLst>
              <a:ext uri="{FF2B5EF4-FFF2-40B4-BE49-F238E27FC236}">
                <a16:creationId xmlns:a16="http://schemas.microsoft.com/office/drawing/2014/main" id="{9E3341E2-309A-6A78-6EBC-69424DC7DF4F}"/>
              </a:ext>
            </a:extLst>
          </p:cNvPr>
          <p:cNvSpPr txBox="1"/>
          <p:nvPr/>
        </p:nvSpPr>
        <p:spPr>
          <a:xfrm>
            <a:off x="926366" y="8446186"/>
            <a:ext cx="1218130" cy="123111"/>
          </a:xfrm>
          <a:prstGeom prst="rect">
            <a:avLst/>
          </a:prstGeom>
          <a:noFill/>
        </p:spPr>
        <p:txBody>
          <a:bodyPr wrap="square" lIns="0" tIns="0" rIns="0" bIns="0" rtlCol="0" anchor="t" anchorCtr="0">
            <a:spAutoFit/>
          </a:bodyPr>
          <a:lstStyle/>
          <a:p>
            <a:pPr marL="0" marR="0" lvl="0" indent="0" algn="l" defTabSz="573054" rtl="0" eaLnBrk="1" fontAlgn="auto" latinLnBrk="0" hangingPunct="1">
              <a:lnSpc>
                <a:spcPct val="100000"/>
              </a:lnSpc>
              <a:spcBef>
                <a:spcPts val="600"/>
              </a:spcBef>
              <a:spcAft>
                <a:spcPts val="0"/>
              </a:spcAft>
              <a:buClrTx/>
              <a:buSzTx/>
              <a:buFontTx/>
              <a:buNone/>
              <a:tabLst/>
              <a:defRPr/>
            </a:pPr>
            <a:r>
              <a:rPr lang="en-US" sz="800">
                <a:solidFill>
                  <a:srgbClr val="000000"/>
                </a:solidFill>
                <a:latin typeface="Arial" panose="020B0604020202020204" pitchFamily="34" charset="0"/>
                <a:cs typeface="Arial" panose="020B0604020202020204" pitchFamily="34" charset="0"/>
              </a:rPr>
              <a:t>Common Stock</a:t>
            </a:r>
            <a:endParaRPr kumimoji="0" lang="en-US" sz="800" b="0" i="0" u="none" strike="noStrike" kern="1200" cap="all"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7" name="Oval 26">
            <a:extLst>
              <a:ext uri="{FF2B5EF4-FFF2-40B4-BE49-F238E27FC236}">
                <a16:creationId xmlns:a16="http://schemas.microsoft.com/office/drawing/2014/main" id="{43D62870-4F84-B28B-7B50-0B313659E45B}"/>
              </a:ext>
            </a:extLst>
          </p:cNvPr>
          <p:cNvSpPr/>
          <p:nvPr/>
        </p:nvSpPr>
        <p:spPr>
          <a:xfrm>
            <a:off x="757891" y="8449055"/>
            <a:ext cx="91440" cy="91440"/>
          </a:xfrm>
          <a:prstGeom prst="ellipse">
            <a:avLst/>
          </a:prstGeom>
          <a:solidFill>
            <a:srgbClr val="8B8B8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573054" rtl="0" eaLnBrk="1" fontAlgn="auto" latinLnBrk="0" hangingPunct="1">
              <a:lnSpc>
                <a:spcPct val="100000"/>
              </a:lnSpc>
              <a:spcBef>
                <a:spcPts val="0"/>
              </a:spcBef>
              <a:spcAft>
                <a:spcPts val="0"/>
              </a:spcAft>
              <a:buClrTx/>
              <a:buSzTx/>
              <a:buFontTx/>
              <a:buNone/>
              <a:tabLst/>
              <a:defRPr/>
            </a:pPr>
            <a:endParaRPr kumimoji="0" lang="en-US" sz="1128" b="0" i="0" u="none" strike="noStrike" kern="1200" cap="none" spc="0" normalizeH="0" baseline="0" noProof="0">
              <a:ln>
                <a:noFill/>
              </a:ln>
              <a:solidFill>
                <a:srgbClr val="FFFFFF"/>
              </a:solidFill>
              <a:effectLst/>
              <a:uLnTx/>
              <a:uFillTx/>
              <a:latin typeface="Expressway Bk"/>
              <a:ea typeface="+mn-ea"/>
              <a:cs typeface="+mn-cs"/>
            </a:endParaRPr>
          </a:p>
        </p:txBody>
      </p:sp>
      <p:sp>
        <p:nvSpPr>
          <p:cNvPr id="38" name="TextBox 37">
            <a:extLst>
              <a:ext uri="{FF2B5EF4-FFF2-40B4-BE49-F238E27FC236}">
                <a16:creationId xmlns:a16="http://schemas.microsoft.com/office/drawing/2014/main" id="{42923411-3D10-A736-4428-9738D7E48635}"/>
              </a:ext>
            </a:extLst>
          </p:cNvPr>
          <p:cNvSpPr txBox="1"/>
          <p:nvPr/>
        </p:nvSpPr>
        <p:spPr>
          <a:xfrm>
            <a:off x="917198" y="8054929"/>
            <a:ext cx="1348390" cy="138500"/>
          </a:xfrm>
          <a:prstGeom prst="rect">
            <a:avLst/>
          </a:prstGeom>
          <a:noFill/>
        </p:spPr>
        <p:txBody>
          <a:bodyPr wrap="square" lIns="0" tIns="0" rIns="0" bIns="0" rtlCol="0" anchor="t" anchorCtr="0">
            <a:spAutoFit/>
          </a:bodyPr>
          <a:lstStyle/>
          <a:p>
            <a:pPr marL="0" marR="0" lvl="0" indent="0" algn="l" defTabSz="573054" rtl="0" eaLnBrk="1" fontAlgn="auto" latinLnBrk="0" hangingPunct="1">
              <a:lnSpc>
                <a:spcPct val="100000"/>
              </a:lnSpc>
              <a:spcBef>
                <a:spcPts val="600"/>
              </a:spcBef>
              <a:spcAft>
                <a:spcPts val="0"/>
              </a:spcAft>
              <a:buClrTx/>
              <a:buSzTx/>
              <a:buFontTx/>
              <a:buNone/>
              <a:tabLst/>
              <a:defRPr/>
            </a:pPr>
            <a:r>
              <a:rPr kumimoji="0" lang="en-US" sz="8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Direct Co-Investments</a:t>
            </a:r>
            <a:endParaRPr kumimoji="0" lang="en-US" sz="7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39" name="TextBox 38">
            <a:extLst>
              <a:ext uri="{FF2B5EF4-FFF2-40B4-BE49-F238E27FC236}">
                <a16:creationId xmlns:a16="http://schemas.microsoft.com/office/drawing/2014/main" id="{4A50599E-13C1-69C1-3E54-1877155DEB29}"/>
              </a:ext>
            </a:extLst>
          </p:cNvPr>
          <p:cNvSpPr txBox="1"/>
          <p:nvPr/>
        </p:nvSpPr>
        <p:spPr>
          <a:xfrm>
            <a:off x="936602" y="8638304"/>
            <a:ext cx="1459440" cy="215444"/>
          </a:xfrm>
          <a:prstGeom prst="rect">
            <a:avLst/>
          </a:prstGeom>
          <a:noFill/>
        </p:spPr>
        <p:txBody>
          <a:bodyPr wrap="square" lIns="0" tIns="0" rIns="0" bIns="0" rtlCol="0" anchor="t" anchorCtr="0">
            <a:spAutoFit/>
          </a:bodyPr>
          <a:lstStyle/>
          <a:p>
            <a:pPr marL="0" marR="0" lvl="0" indent="0" algn="l" defTabSz="573054" rtl="0" eaLnBrk="1" fontAlgn="auto" latinLnBrk="0" hangingPunct="1">
              <a:lnSpc>
                <a:spcPct val="100000"/>
              </a:lnSpc>
              <a:spcAft>
                <a:spcPts val="0"/>
              </a:spcAft>
              <a:buClrTx/>
              <a:buSzTx/>
              <a:buFontTx/>
              <a:buNone/>
              <a:tabLst/>
              <a:defRPr/>
            </a:pPr>
            <a:r>
              <a:rPr kumimoji="0" lang="en-US" sz="8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PE Fund Investment</a:t>
            </a:r>
          </a:p>
          <a:p>
            <a:pPr marL="0" marR="0" lvl="0" indent="0" algn="l" defTabSz="573054" rtl="0" eaLnBrk="1" fontAlgn="auto" latinLnBrk="0" hangingPunct="1">
              <a:lnSpc>
                <a:spcPct val="100000"/>
              </a:lnSpc>
              <a:spcAft>
                <a:spcPts val="0"/>
              </a:spcAft>
              <a:buClrTx/>
              <a:buSzTx/>
              <a:buFontTx/>
              <a:buNone/>
              <a:tabLst/>
              <a:defRPr/>
            </a:pPr>
            <a:r>
              <a:rPr kumimoji="0" lang="en-US" sz="6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(Primaries and Secondaries)</a:t>
            </a:r>
            <a:endParaRPr kumimoji="0" lang="en-US" sz="5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5" name="Oval 4">
            <a:extLst>
              <a:ext uri="{FF2B5EF4-FFF2-40B4-BE49-F238E27FC236}">
                <a16:creationId xmlns:a16="http://schemas.microsoft.com/office/drawing/2014/main" id="{DE905BC5-EBDF-DFE3-28CA-B6767802EA3C}"/>
              </a:ext>
            </a:extLst>
          </p:cNvPr>
          <p:cNvSpPr/>
          <p:nvPr/>
        </p:nvSpPr>
        <p:spPr>
          <a:xfrm>
            <a:off x="761187" y="8252501"/>
            <a:ext cx="91440" cy="91440"/>
          </a:xfrm>
          <a:prstGeom prst="ellipse">
            <a:avLst/>
          </a:prstGeom>
          <a:solidFill>
            <a:srgbClr val="5DBAB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573054" rtl="0" eaLnBrk="1" fontAlgn="auto" latinLnBrk="0" hangingPunct="1">
              <a:lnSpc>
                <a:spcPct val="100000"/>
              </a:lnSpc>
              <a:spcBef>
                <a:spcPts val="0"/>
              </a:spcBef>
              <a:spcAft>
                <a:spcPts val="0"/>
              </a:spcAft>
              <a:buClrTx/>
              <a:buSzTx/>
              <a:buFontTx/>
              <a:buNone/>
              <a:tabLst/>
              <a:defRPr/>
            </a:pPr>
            <a:endParaRPr kumimoji="0" lang="en-US" sz="1128" b="0" i="0" u="none" strike="noStrike" kern="1200" cap="none" spc="0" normalizeH="0" baseline="0" noProof="0">
              <a:ln>
                <a:noFill/>
              </a:ln>
              <a:solidFill>
                <a:srgbClr val="FFFFFF"/>
              </a:solidFill>
              <a:effectLst/>
              <a:uLnTx/>
              <a:uFillTx/>
              <a:latin typeface="Expressway Bk"/>
              <a:ea typeface="+mn-ea"/>
              <a:cs typeface="+mn-cs"/>
            </a:endParaRPr>
          </a:p>
        </p:txBody>
      </p:sp>
      <p:sp>
        <p:nvSpPr>
          <p:cNvPr id="6" name="TextBox 5">
            <a:extLst>
              <a:ext uri="{FF2B5EF4-FFF2-40B4-BE49-F238E27FC236}">
                <a16:creationId xmlns:a16="http://schemas.microsoft.com/office/drawing/2014/main" id="{4CD8575F-D449-14C5-FBB8-07FC1A0B8C5E}"/>
              </a:ext>
            </a:extLst>
          </p:cNvPr>
          <p:cNvSpPr txBox="1"/>
          <p:nvPr/>
        </p:nvSpPr>
        <p:spPr>
          <a:xfrm>
            <a:off x="922954" y="8247113"/>
            <a:ext cx="997303" cy="123111"/>
          </a:xfrm>
          <a:prstGeom prst="rect">
            <a:avLst/>
          </a:prstGeom>
          <a:noFill/>
        </p:spPr>
        <p:txBody>
          <a:bodyPr wrap="square" lIns="0" tIns="0" rIns="0" bIns="0" rtlCol="0" anchor="t" anchorCtr="0">
            <a:spAutoFit/>
          </a:bodyPr>
          <a:lstStyle/>
          <a:p>
            <a:pPr marL="0" marR="0" lvl="0" indent="0" algn="l" defTabSz="573054" rtl="0" eaLnBrk="1" fontAlgn="auto" latinLnBrk="0" hangingPunct="1">
              <a:lnSpc>
                <a:spcPct val="100000"/>
              </a:lnSpc>
              <a:spcBef>
                <a:spcPts val="600"/>
              </a:spcBef>
              <a:spcAft>
                <a:spcPts val="0"/>
              </a:spcAft>
              <a:buClrTx/>
              <a:buSzTx/>
              <a:buFontTx/>
              <a:buNone/>
              <a:tabLst/>
              <a:defRPr/>
            </a:pPr>
            <a:r>
              <a:rPr lang="en-US" sz="800">
                <a:solidFill>
                  <a:srgbClr val="000000"/>
                </a:solidFill>
                <a:latin typeface="Arial" panose="020B0604020202020204" pitchFamily="34" charset="0"/>
                <a:cs typeface="Arial" panose="020B0604020202020204" pitchFamily="34" charset="0"/>
              </a:rPr>
              <a:t>Cash &amp; Receivables</a:t>
            </a:r>
            <a:endParaRPr kumimoji="0" lang="en-US" sz="7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35" name="Oval 34">
            <a:extLst>
              <a:ext uri="{FF2B5EF4-FFF2-40B4-BE49-F238E27FC236}">
                <a16:creationId xmlns:a16="http://schemas.microsoft.com/office/drawing/2014/main" id="{AE012AE7-9831-CC54-8A99-E714C3453C18}"/>
              </a:ext>
            </a:extLst>
          </p:cNvPr>
          <p:cNvSpPr/>
          <p:nvPr/>
        </p:nvSpPr>
        <p:spPr>
          <a:xfrm>
            <a:off x="3279206" y="8060097"/>
            <a:ext cx="91440" cy="91440"/>
          </a:xfrm>
          <a:prstGeom prst="ellipse">
            <a:avLst/>
          </a:prstGeom>
          <a:solidFill>
            <a:srgbClr val="002F4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573054" rtl="0" eaLnBrk="1" fontAlgn="auto" latinLnBrk="0" hangingPunct="1">
              <a:lnSpc>
                <a:spcPct val="100000"/>
              </a:lnSpc>
              <a:spcBef>
                <a:spcPts val="0"/>
              </a:spcBef>
              <a:spcAft>
                <a:spcPts val="0"/>
              </a:spcAft>
              <a:buClrTx/>
              <a:buSzTx/>
              <a:buFontTx/>
              <a:buNone/>
              <a:tabLst/>
              <a:defRPr/>
            </a:pPr>
            <a:endParaRPr kumimoji="0" lang="en-US" sz="1128" b="0" i="0" u="none" strike="noStrike" kern="1200" cap="none" spc="0" normalizeH="0" baseline="0" noProof="0">
              <a:ln>
                <a:noFill/>
              </a:ln>
              <a:solidFill>
                <a:srgbClr val="FFFFFF"/>
              </a:solidFill>
              <a:effectLst/>
              <a:uLnTx/>
              <a:uFillTx/>
              <a:latin typeface="Expressway Bk"/>
              <a:ea typeface="+mn-ea"/>
              <a:cs typeface="+mn-cs"/>
            </a:endParaRPr>
          </a:p>
        </p:txBody>
      </p:sp>
      <p:sp>
        <p:nvSpPr>
          <p:cNvPr id="36" name="Oval 35">
            <a:extLst>
              <a:ext uri="{FF2B5EF4-FFF2-40B4-BE49-F238E27FC236}">
                <a16:creationId xmlns:a16="http://schemas.microsoft.com/office/drawing/2014/main" id="{3C232BF8-5E69-0638-E069-1522F72515C4}"/>
              </a:ext>
            </a:extLst>
          </p:cNvPr>
          <p:cNvSpPr/>
          <p:nvPr/>
        </p:nvSpPr>
        <p:spPr>
          <a:xfrm>
            <a:off x="3277265" y="8252846"/>
            <a:ext cx="91440" cy="91440"/>
          </a:xfrm>
          <a:prstGeom prst="ellipse">
            <a:avLst/>
          </a:prstGeom>
          <a:solidFill>
            <a:srgbClr val="5DBAB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573054" rtl="0" eaLnBrk="1" fontAlgn="auto" latinLnBrk="0" hangingPunct="1">
              <a:lnSpc>
                <a:spcPct val="100000"/>
              </a:lnSpc>
              <a:spcBef>
                <a:spcPts val="0"/>
              </a:spcBef>
              <a:spcAft>
                <a:spcPts val="0"/>
              </a:spcAft>
              <a:buClrTx/>
              <a:buSzTx/>
              <a:buFontTx/>
              <a:buNone/>
              <a:tabLst/>
              <a:defRPr/>
            </a:pPr>
            <a:endParaRPr kumimoji="0" lang="en-US" sz="1128" b="0" i="0" u="none" strike="noStrike" kern="1200" cap="none" spc="0" normalizeH="0" baseline="0" noProof="0">
              <a:ln>
                <a:noFill/>
              </a:ln>
              <a:solidFill>
                <a:srgbClr val="FFFFFF"/>
              </a:solidFill>
              <a:effectLst/>
              <a:uLnTx/>
              <a:uFillTx/>
              <a:latin typeface="Expressway Bk"/>
              <a:ea typeface="+mn-ea"/>
              <a:cs typeface="+mn-cs"/>
            </a:endParaRPr>
          </a:p>
        </p:txBody>
      </p:sp>
      <p:sp>
        <p:nvSpPr>
          <p:cNvPr id="40" name="TextBox 39">
            <a:extLst>
              <a:ext uri="{FF2B5EF4-FFF2-40B4-BE49-F238E27FC236}">
                <a16:creationId xmlns:a16="http://schemas.microsoft.com/office/drawing/2014/main" id="{9A748F0F-60D0-84EB-9B29-4C3C024E6229}"/>
              </a:ext>
            </a:extLst>
          </p:cNvPr>
          <p:cNvSpPr txBox="1"/>
          <p:nvPr/>
        </p:nvSpPr>
        <p:spPr>
          <a:xfrm>
            <a:off x="3437909" y="8051125"/>
            <a:ext cx="867044" cy="123111"/>
          </a:xfrm>
          <a:prstGeom prst="rect">
            <a:avLst/>
          </a:prstGeom>
          <a:noFill/>
        </p:spPr>
        <p:txBody>
          <a:bodyPr wrap="square" lIns="0" tIns="0" rIns="0" bIns="0" rtlCol="0" anchor="t" anchorCtr="0">
            <a:spAutoFit/>
          </a:bodyPr>
          <a:lstStyle/>
          <a:p>
            <a:pPr marL="0" marR="0" lvl="0" indent="0" algn="l" defTabSz="573054" rtl="0" eaLnBrk="1" fontAlgn="auto" latinLnBrk="0" hangingPunct="1">
              <a:lnSpc>
                <a:spcPct val="100000"/>
              </a:lnSpc>
              <a:spcBef>
                <a:spcPts val="600"/>
              </a:spcBef>
              <a:spcAft>
                <a:spcPts val="0"/>
              </a:spcAft>
              <a:buClrTx/>
              <a:buSzTx/>
              <a:buFontTx/>
              <a:buNone/>
              <a:tabLst/>
              <a:defRPr/>
            </a:pPr>
            <a:r>
              <a:rPr kumimoji="0" lang="en-US" sz="8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Technology</a:t>
            </a:r>
            <a:endParaRPr kumimoji="0" lang="en-US" sz="7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41" name="TextBox 40">
            <a:extLst>
              <a:ext uri="{FF2B5EF4-FFF2-40B4-BE49-F238E27FC236}">
                <a16:creationId xmlns:a16="http://schemas.microsoft.com/office/drawing/2014/main" id="{1985699F-6DE8-51B4-3016-EFCBDB83A7F6}"/>
              </a:ext>
            </a:extLst>
          </p:cNvPr>
          <p:cNvSpPr txBox="1"/>
          <p:nvPr/>
        </p:nvSpPr>
        <p:spPr>
          <a:xfrm>
            <a:off x="3435020" y="8249786"/>
            <a:ext cx="1074056" cy="123111"/>
          </a:xfrm>
          <a:prstGeom prst="rect">
            <a:avLst/>
          </a:prstGeom>
          <a:noFill/>
        </p:spPr>
        <p:txBody>
          <a:bodyPr wrap="square" lIns="0" tIns="0" rIns="0" bIns="0" rtlCol="0" anchor="t" anchorCtr="0">
            <a:spAutoFit/>
          </a:bodyPr>
          <a:lstStyle/>
          <a:p>
            <a:pPr marL="0" marR="0" lvl="0" indent="0" algn="l" defTabSz="573054" rtl="0" eaLnBrk="1" fontAlgn="auto" latinLnBrk="0" hangingPunct="1">
              <a:lnSpc>
                <a:spcPct val="100000"/>
              </a:lnSpc>
              <a:spcBef>
                <a:spcPts val="600"/>
              </a:spcBef>
              <a:spcAft>
                <a:spcPts val="0"/>
              </a:spcAft>
              <a:buClrTx/>
              <a:buSzTx/>
              <a:buFontTx/>
              <a:buNone/>
              <a:tabLst/>
              <a:defRPr/>
            </a:pPr>
            <a:r>
              <a:rPr kumimoji="0" lang="en-US" sz="8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Healthcare</a:t>
            </a:r>
            <a:endParaRPr kumimoji="0" lang="en-US" sz="7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8" name="Oval 7">
            <a:extLst>
              <a:ext uri="{FF2B5EF4-FFF2-40B4-BE49-F238E27FC236}">
                <a16:creationId xmlns:a16="http://schemas.microsoft.com/office/drawing/2014/main" id="{03816EE2-AF91-F315-5FE6-6BC7B709DB60}"/>
              </a:ext>
            </a:extLst>
          </p:cNvPr>
          <p:cNvSpPr/>
          <p:nvPr/>
        </p:nvSpPr>
        <p:spPr>
          <a:xfrm>
            <a:off x="3276724" y="8827181"/>
            <a:ext cx="91440" cy="91440"/>
          </a:xfrm>
          <a:prstGeom prst="ellipse">
            <a:avLst/>
          </a:prstGeom>
          <a:solidFill>
            <a:srgbClr val="015E8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573054" rtl="0" eaLnBrk="1" fontAlgn="auto" latinLnBrk="0" hangingPunct="1">
              <a:lnSpc>
                <a:spcPct val="100000"/>
              </a:lnSpc>
              <a:spcBef>
                <a:spcPts val="0"/>
              </a:spcBef>
              <a:spcAft>
                <a:spcPts val="0"/>
              </a:spcAft>
              <a:buClrTx/>
              <a:buSzTx/>
              <a:buFontTx/>
              <a:buNone/>
              <a:tabLst/>
              <a:defRPr/>
            </a:pPr>
            <a:endParaRPr kumimoji="0" lang="en-US" sz="1128" b="0" i="0" u="none" strike="noStrike" kern="1200" cap="none" spc="0" normalizeH="0" baseline="0" noProof="0">
              <a:ln>
                <a:noFill/>
              </a:ln>
              <a:solidFill>
                <a:srgbClr val="FFFFFF"/>
              </a:solidFill>
              <a:effectLst/>
              <a:uLnTx/>
              <a:uFillTx/>
              <a:latin typeface="Expressway Bk"/>
              <a:ea typeface="+mn-ea"/>
              <a:cs typeface="+mn-cs"/>
            </a:endParaRPr>
          </a:p>
        </p:txBody>
      </p:sp>
      <p:sp>
        <p:nvSpPr>
          <p:cNvPr id="9" name="TextBox 8">
            <a:extLst>
              <a:ext uri="{FF2B5EF4-FFF2-40B4-BE49-F238E27FC236}">
                <a16:creationId xmlns:a16="http://schemas.microsoft.com/office/drawing/2014/main" id="{213ACE94-00C4-51E2-05CC-F09214EBAEC1}"/>
              </a:ext>
            </a:extLst>
          </p:cNvPr>
          <p:cNvSpPr txBox="1"/>
          <p:nvPr/>
        </p:nvSpPr>
        <p:spPr>
          <a:xfrm>
            <a:off x="3428621" y="8813458"/>
            <a:ext cx="1074056" cy="123111"/>
          </a:xfrm>
          <a:prstGeom prst="rect">
            <a:avLst/>
          </a:prstGeom>
          <a:noFill/>
        </p:spPr>
        <p:txBody>
          <a:bodyPr wrap="square" lIns="0" tIns="0" rIns="0" bIns="0" rtlCol="0" anchor="t" anchorCtr="0">
            <a:spAutoFit/>
          </a:bodyPr>
          <a:lstStyle/>
          <a:p>
            <a:pPr marL="0" marR="0" lvl="0" indent="0" algn="l" defTabSz="573054" rtl="0" eaLnBrk="1" fontAlgn="auto" latinLnBrk="0" hangingPunct="1">
              <a:lnSpc>
                <a:spcPct val="100000"/>
              </a:lnSpc>
              <a:spcBef>
                <a:spcPts val="600"/>
              </a:spcBef>
              <a:spcAft>
                <a:spcPts val="0"/>
              </a:spcAft>
              <a:buClrTx/>
              <a:buSzTx/>
              <a:buFontTx/>
              <a:buNone/>
              <a:tabLst/>
              <a:defRPr/>
            </a:pPr>
            <a:r>
              <a:rPr kumimoji="0" lang="en-US" sz="8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Industrials</a:t>
            </a:r>
            <a:endParaRPr kumimoji="0" lang="en-US" sz="7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11" name="Oval 10">
            <a:extLst>
              <a:ext uri="{FF2B5EF4-FFF2-40B4-BE49-F238E27FC236}">
                <a16:creationId xmlns:a16="http://schemas.microsoft.com/office/drawing/2014/main" id="{D31F3C65-F0E9-84A8-7E45-30DDD1C62EBA}"/>
              </a:ext>
            </a:extLst>
          </p:cNvPr>
          <p:cNvSpPr/>
          <p:nvPr/>
        </p:nvSpPr>
        <p:spPr>
          <a:xfrm>
            <a:off x="3277265" y="8450297"/>
            <a:ext cx="91440" cy="91440"/>
          </a:xfrm>
          <a:prstGeom prst="ellipse">
            <a:avLst/>
          </a:prstGeom>
          <a:solidFill>
            <a:srgbClr val="8B8B8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573054" rtl="0" eaLnBrk="1" fontAlgn="auto" latinLnBrk="0" hangingPunct="1">
              <a:lnSpc>
                <a:spcPct val="100000"/>
              </a:lnSpc>
              <a:spcBef>
                <a:spcPts val="0"/>
              </a:spcBef>
              <a:spcAft>
                <a:spcPts val="0"/>
              </a:spcAft>
              <a:buClrTx/>
              <a:buSzTx/>
              <a:buFontTx/>
              <a:buNone/>
              <a:tabLst/>
              <a:defRPr/>
            </a:pPr>
            <a:endParaRPr kumimoji="0" lang="en-US" sz="1128" b="0" i="0" u="none" strike="noStrike" kern="1200" cap="none" spc="0" normalizeH="0" baseline="0" noProof="0">
              <a:ln>
                <a:noFill/>
              </a:ln>
              <a:solidFill>
                <a:srgbClr val="FFFFFF"/>
              </a:solidFill>
              <a:effectLst/>
              <a:uLnTx/>
              <a:uFillTx/>
              <a:latin typeface="Expressway Bk"/>
              <a:ea typeface="+mn-ea"/>
              <a:cs typeface="+mn-cs"/>
            </a:endParaRPr>
          </a:p>
        </p:txBody>
      </p:sp>
      <p:sp>
        <p:nvSpPr>
          <p:cNvPr id="12" name="TextBox 11">
            <a:extLst>
              <a:ext uri="{FF2B5EF4-FFF2-40B4-BE49-F238E27FC236}">
                <a16:creationId xmlns:a16="http://schemas.microsoft.com/office/drawing/2014/main" id="{9BF07C1C-BF0C-883A-FA6A-0CDF950353FE}"/>
              </a:ext>
            </a:extLst>
          </p:cNvPr>
          <p:cNvSpPr txBox="1"/>
          <p:nvPr/>
        </p:nvSpPr>
        <p:spPr>
          <a:xfrm>
            <a:off x="3432033" y="8442617"/>
            <a:ext cx="1074056" cy="123111"/>
          </a:xfrm>
          <a:prstGeom prst="rect">
            <a:avLst/>
          </a:prstGeom>
          <a:noFill/>
        </p:spPr>
        <p:txBody>
          <a:bodyPr wrap="square" lIns="0" tIns="0" rIns="0" bIns="0" rtlCol="0" anchor="t" anchorCtr="0">
            <a:spAutoFit/>
          </a:bodyPr>
          <a:lstStyle/>
          <a:p>
            <a:pPr marL="0" marR="0" lvl="0" indent="0" algn="l" defTabSz="573054" rtl="0" eaLnBrk="1" fontAlgn="auto" latinLnBrk="0" hangingPunct="1">
              <a:lnSpc>
                <a:spcPct val="100000"/>
              </a:lnSpc>
              <a:spcBef>
                <a:spcPts val="600"/>
              </a:spcBef>
              <a:spcAft>
                <a:spcPts val="0"/>
              </a:spcAft>
              <a:buClrTx/>
              <a:buSzTx/>
              <a:buFontTx/>
              <a:buNone/>
              <a:tabLst/>
              <a:defRPr/>
            </a:pPr>
            <a:r>
              <a:rPr kumimoji="0" lang="en-US" sz="8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Financials</a:t>
            </a:r>
            <a:endParaRPr kumimoji="0" lang="en-US" sz="7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13" name="Oval 12">
            <a:extLst>
              <a:ext uri="{FF2B5EF4-FFF2-40B4-BE49-F238E27FC236}">
                <a16:creationId xmlns:a16="http://schemas.microsoft.com/office/drawing/2014/main" id="{D9AC0AEE-65CB-3114-B1A9-DAFC2D9F424E}"/>
              </a:ext>
            </a:extLst>
          </p:cNvPr>
          <p:cNvSpPr/>
          <p:nvPr/>
        </p:nvSpPr>
        <p:spPr>
          <a:xfrm>
            <a:off x="3279424" y="8641354"/>
            <a:ext cx="91440" cy="91440"/>
          </a:xfrm>
          <a:prstGeom prst="ellipse">
            <a:avLst/>
          </a:prstGeom>
          <a:solidFill>
            <a:srgbClr val="00AE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573054" rtl="0" eaLnBrk="1" fontAlgn="auto" latinLnBrk="0" hangingPunct="1">
              <a:lnSpc>
                <a:spcPct val="100000"/>
              </a:lnSpc>
              <a:spcBef>
                <a:spcPts val="0"/>
              </a:spcBef>
              <a:spcAft>
                <a:spcPts val="0"/>
              </a:spcAft>
              <a:buClrTx/>
              <a:buSzTx/>
              <a:buFontTx/>
              <a:buNone/>
              <a:tabLst/>
              <a:defRPr/>
            </a:pPr>
            <a:endParaRPr kumimoji="0" lang="en-US" sz="1128" b="0" i="0" u="none" strike="noStrike" kern="1200" cap="none" spc="0" normalizeH="0" baseline="0" noProof="0">
              <a:ln>
                <a:noFill/>
              </a:ln>
              <a:solidFill>
                <a:srgbClr val="FFFFFF"/>
              </a:solidFill>
              <a:effectLst/>
              <a:uLnTx/>
              <a:uFillTx/>
              <a:latin typeface="Expressway Bk"/>
              <a:ea typeface="+mn-ea"/>
              <a:cs typeface="+mn-cs"/>
            </a:endParaRPr>
          </a:p>
        </p:txBody>
      </p:sp>
      <p:sp>
        <p:nvSpPr>
          <p:cNvPr id="14" name="TextBox 13">
            <a:extLst>
              <a:ext uri="{FF2B5EF4-FFF2-40B4-BE49-F238E27FC236}">
                <a16:creationId xmlns:a16="http://schemas.microsoft.com/office/drawing/2014/main" id="{24038871-4120-415E-DCB2-C12ACD03BB20}"/>
              </a:ext>
            </a:extLst>
          </p:cNvPr>
          <p:cNvSpPr txBox="1"/>
          <p:nvPr/>
        </p:nvSpPr>
        <p:spPr>
          <a:xfrm>
            <a:off x="3416904" y="8640185"/>
            <a:ext cx="1254948" cy="123111"/>
          </a:xfrm>
          <a:prstGeom prst="rect">
            <a:avLst/>
          </a:prstGeom>
          <a:noFill/>
        </p:spPr>
        <p:txBody>
          <a:bodyPr wrap="square" lIns="0" tIns="0" rIns="0" bIns="0" rtlCol="0" anchor="t" anchorCtr="0">
            <a:spAutoFit/>
          </a:bodyPr>
          <a:lstStyle/>
          <a:p>
            <a:pPr marL="0" marR="0" lvl="0" indent="0" algn="l" defTabSz="573054" rtl="0" eaLnBrk="1" fontAlgn="auto" latinLnBrk="0" hangingPunct="1">
              <a:lnSpc>
                <a:spcPct val="100000"/>
              </a:lnSpc>
              <a:spcBef>
                <a:spcPts val="600"/>
              </a:spcBef>
              <a:spcAft>
                <a:spcPts val="0"/>
              </a:spcAft>
              <a:buClrTx/>
              <a:buSzTx/>
              <a:buFontTx/>
              <a:buNone/>
              <a:tabLst/>
              <a:defRPr/>
            </a:pPr>
            <a:r>
              <a:rPr kumimoji="0" lang="en-US" sz="8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Consumer Discretionary</a:t>
            </a:r>
            <a:endParaRPr kumimoji="0" lang="en-US" sz="7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18" name="Footer Placeholder 4">
            <a:extLst>
              <a:ext uri="{FF2B5EF4-FFF2-40B4-BE49-F238E27FC236}">
                <a16:creationId xmlns:a16="http://schemas.microsoft.com/office/drawing/2014/main" id="{2793509B-E6CA-E6BE-B1FB-561F849CC473}"/>
              </a:ext>
            </a:extLst>
          </p:cNvPr>
          <p:cNvSpPr txBox="1">
            <a:spLocks/>
          </p:cNvSpPr>
          <p:nvPr/>
        </p:nvSpPr>
        <p:spPr>
          <a:xfrm>
            <a:off x="7165650" y="9717323"/>
            <a:ext cx="501502" cy="123111"/>
          </a:xfrm>
          <a:prstGeom prst="rect">
            <a:avLst/>
          </a:prstGeom>
        </p:spPr>
        <p:txBody>
          <a:bodyPr vert="horz" lIns="0" tIns="0" rIns="0" bIns="0" rtlCol="0" anchor="t" anchorCtr="0"/>
          <a:lstStyle>
            <a:defPPr>
              <a:defRPr lang="en-US"/>
            </a:defPPr>
            <a:lvl1pPr marL="0" algn="ctr" defTabSz="914400" rtl="0" eaLnBrk="1" latinLnBrk="0" hangingPunct="1">
              <a:defRPr sz="900" b="0" i="0" kern="1200" cap="all" spc="100" baseline="0">
                <a:solidFill>
                  <a:schemeClr val="tx2"/>
                </a:solidFill>
                <a:latin typeface="Expressway Light" panose="020B0304020200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a:solidFill>
                  <a:srgbClr val="000000"/>
                </a:solidFill>
                <a:latin typeface="Arial Narrow" panose="020B0606020202030204" pitchFamily="34" charset="0"/>
              </a:rPr>
              <a:t>1</a:t>
            </a:r>
            <a:endParaRPr kumimoji="0" lang="en-US" sz="800" b="0" i="0" u="none" strike="noStrike" kern="1200" cap="all" spc="100" normalizeH="0" baseline="0" noProof="0">
              <a:ln>
                <a:noFill/>
              </a:ln>
              <a:solidFill>
                <a:srgbClr val="000000"/>
              </a:solidFill>
              <a:effectLst/>
              <a:uLnTx/>
              <a:uFillTx/>
              <a:latin typeface="Arial Narrow" panose="020B0606020202030204" pitchFamily="34" charset="0"/>
              <a:ea typeface="+mn-ea"/>
              <a:cs typeface="+mn-cs"/>
            </a:endParaRPr>
          </a:p>
        </p:txBody>
      </p:sp>
      <p:sp>
        <p:nvSpPr>
          <p:cNvPr id="3" name="TextBox 2">
            <a:extLst>
              <a:ext uri="{FF2B5EF4-FFF2-40B4-BE49-F238E27FC236}">
                <a16:creationId xmlns:a16="http://schemas.microsoft.com/office/drawing/2014/main" id="{0229AF5C-60F4-D19D-DBF8-E69310395E81}"/>
              </a:ext>
            </a:extLst>
          </p:cNvPr>
          <p:cNvSpPr txBox="1"/>
          <p:nvPr/>
        </p:nvSpPr>
        <p:spPr>
          <a:xfrm>
            <a:off x="5224984" y="5434679"/>
            <a:ext cx="2094598" cy="500137"/>
          </a:xfrm>
          <a:prstGeom prst="rect">
            <a:avLst/>
          </a:prstGeom>
          <a:noFill/>
        </p:spPr>
        <p:txBody>
          <a:bodyPr wrap="square" lIns="0" tIns="0" rIns="0" bIns="0" rtlCol="0" anchor="t" anchorCtr="0">
            <a:spAutoFit/>
          </a:bodyPr>
          <a:lstStyle/>
          <a:p>
            <a:pPr marL="0" marR="0" lvl="0" indent="0" algn="ctr" defTabSz="573054" rtl="0" eaLnBrk="1" fontAlgn="auto" latinLnBrk="0" hangingPunct="1">
              <a:lnSpc>
                <a:spcPts val="1300"/>
              </a:lnSpc>
              <a:spcBef>
                <a:spcPts val="0"/>
              </a:spcBef>
              <a:spcAft>
                <a:spcPts val="0"/>
              </a:spcAft>
              <a:buClrTx/>
              <a:buSzTx/>
              <a:buFontTx/>
              <a:buNone/>
              <a:tabLst/>
              <a:defRPr/>
            </a:pPr>
            <a:r>
              <a:rPr kumimoji="0" lang="en-US" sz="11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Technology Direct </a:t>
            </a:r>
            <a:br>
              <a:rPr kumimoji="0" lang="en-US" sz="11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br>
            <a:r>
              <a:rPr kumimoji="0" lang="en-US" sz="11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Investments Sector Diversification</a:t>
            </a:r>
            <a:endParaRPr kumimoji="0" lang="en-US" sz="1100" b="1" i="0" u="none" strike="noStrike" kern="1200" cap="none" spc="-30" normalizeH="0" baseline="0" noProof="0" dirty="0">
              <a:ln>
                <a:noFill/>
              </a:ln>
              <a:effectLst/>
              <a:uLnTx/>
              <a:uFillTx/>
              <a:latin typeface="Arial" panose="020B0604020202020204" pitchFamily="34" charset="0"/>
              <a:ea typeface="+mn-ea"/>
              <a:cs typeface="Arial" panose="020B0604020202020204" pitchFamily="34" charset="0"/>
            </a:endParaRPr>
          </a:p>
        </p:txBody>
      </p:sp>
      <p:graphicFrame>
        <p:nvGraphicFramePr>
          <p:cNvPr id="4" name="Chart 3">
            <a:extLst>
              <a:ext uri="{FF2B5EF4-FFF2-40B4-BE49-F238E27FC236}">
                <a16:creationId xmlns:a16="http://schemas.microsoft.com/office/drawing/2014/main" id="{6508CBC5-B1D7-A428-29F6-9A4D9C64CF0C}"/>
              </a:ext>
            </a:extLst>
          </p:cNvPr>
          <p:cNvGraphicFramePr>
            <a:graphicFrameLocks/>
          </p:cNvGraphicFramePr>
          <p:nvPr>
            <p:extLst>
              <p:ext uri="{D42A27DB-BD31-4B8C-83A1-F6EECF244321}">
                <p14:modId xmlns:p14="http://schemas.microsoft.com/office/powerpoint/2010/main" val="2682069306"/>
              </p:ext>
            </p:extLst>
          </p:nvPr>
        </p:nvGraphicFramePr>
        <p:xfrm>
          <a:off x="4173550" y="5669105"/>
          <a:ext cx="4167675" cy="2513804"/>
        </p:xfrm>
        <a:graphic>
          <a:graphicData uri="http://schemas.openxmlformats.org/drawingml/2006/chart">
            <c:chart xmlns:c="http://schemas.openxmlformats.org/drawingml/2006/chart" xmlns:r="http://schemas.openxmlformats.org/officeDocument/2006/relationships" r:id="rId5"/>
          </a:graphicData>
        </a:graphic>
      </p:graphicFrame>
      <p:grpSp>
        <p:nvGrpSpPr>
          <p:cNvPr id="34" name="Group 33">
            <a:extLst>
              <a:ext uri="{FF2B5EF4-FFF2-40B4-BE49-F238E27FC236}">
                <a16:creationId xmlns:a16="http://schemas.microsoft.com/office/drawing/2014/main" id="{6C9EB254-25FE-E1A7-E5D7-25A5F3303624}"/>
              </a:ext>
            </a:extLst>
          </p:cNvPr>
          <p:cNvGrpSpPr/>
          <p:nvPr/>
        </p:nvGrpSpPr>
        <p:grpSpPr>
          <a:xfrm>
            <a:off x="5674688" y="8051941"/>
            <a:ext cx="1524873" cy="504132"/>
            <a:chOff x="5101229" y="8061517"/>
            <a:chExt cx="1524873" cy="504132"/>
          </a:xfrm>
        </p:grpSpPr>
        <p:sp>
          <p:nvSpPr>
            <p:cNvPr id="24" name="Oval 23">
              <a:extLst>
                <a:ext uri="{FF2B5EF4-FFF2-40B4-BE49-F238E27FC236}">
                  <a16:creationId xmlns:a16="http://schemas.microsoft.com/office/drawing/2014/main" id="{B2B06314-5FD6-F0B6-EA57-37D401DF30DE}"/>
                </a:ext>
              </a:extLst>
            </p:cNvPr>
            <p:cNvSpPr/>
            <p:nvPr/>
          </p:nvSpPr>
          <p:spPr>
            <a:xfrm>
              <a:off x="5107199" y="8068544"/>
              <a:ext cx="91440" cy="91440"/>
            </a:xfrm>
            <a:prstGeom prst="ellipse">
              <a:avLst/>
            </a:prstGeom>
            <a:solidFill>
              <a:schemeClr val="tx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573054" rtl="0" eaLnBrk="1" fontAlgn="auto" latinLnBrk="0" hangingPunct="1">
                <a:lnSpc>
                  <a:spcPct val="100000"/>
                </a:lnSpc>
                <a:spcBef>
                  <a:spcPts val="0"/>
                </a:spcBef>
                <a:spcAft>
                  <a:spcPts val="0"/>
                </a:spcAft>
                <a:buClrTx/>
                <a:buSzTx/>
                <a:buFontTx/>
                <a:buNone/>
                <a:tabLst/>
                <a:defRPr/>
              </a:pPr>
              <a:endParaRPr kumimoji="0" lang="en-US" sz="1128" b="0" i="0" u="none" strike="noStrike" kern="1200" cap="none" spc="0" normalizeH="0" baseline="0" noProof="0">
                <a:ln>
                  <a:noFill/>
                </a:ln>
                <a:solidFill>
                  <a:srgbClr val="FFFFFF"/>
                </a:solidFill>
                <a:effectLst/>
                <a:uLnTx/>
                <a:uFillTx/>
                <a:latin typeface="Expressway Bk"/>
                <a:ea typeface="+mn-ea"/>
                <a:cs typeface="+mn-cs"/>
              </a:endParaRPr>
            </a:p>
          </p:txBody>
        </p:sp>
        <p:sp>
          <p:nvSpPr>
            <p:cNvPr id="25" name="TextBox 24">
              <a:extLst>
                <a:ext uri="{FF2B5EF4-FFF2-40B4-BE49-F238E27FC236}">
                  <a16:creationId xmlns:a16="http://schemas.microsoft.com/office/drawing/2014/main" id="{F7A4E7F0-3434-7648-ECC2-1E6A6950A2D6}"/>
                </a:ext>
              </a:extLst>
            </p:cNvPr>
            <p:cNvSpPr txBox="1"/>
            <p:nvPr/>
          </p:nvSpPr>
          <p:spPr>
            <a:xfrm>
              <a:off x="5273232" y="8442538"/>
              <a:ext cx="1218130" cy="123111"/>
            </a:xfrm>
            <a:prstGeom prst="rect">
              <a:avLst/>
            </a:prstGeom>
            <a:noFill/>
          </p:spPr>
          <p:txBody>
            <a:bodyPr wrap="square" lIns="0" tIns="0" rIns="0" bIns="0" rtlCol="0" anchor="t" anchorCtr="0">
              <a:spAutoFit/>
            </a:bodyPr>
            <a:lstStyle/>
            <a:p>
              <a:pPr marL="0" marR="0" lvl="0" indent="0" algn="l" defTabSz="573054" rtl="0" eaLnBrk="1" fontAlgn="auto" latinLnBrk="0" hangingPunct="1">
                <a:lnSpc>
                  <a:spcPct val="100000"/>
                </a:lnSpc>
                <a:spcBef>
                  <a:spcPts val="600"/>
                </a:spcBef>
                <a:spcAft>
                  <a:spcPts val="0"/>
                </a:spcAft>
                <a:buClrTx/>
                <a:buSzTx/>
                <a:buFontTx/>
                <a:buNone/>
                <a:tabLst/>
                <a:defRPr/>
              </a:pPr>
              <a:r>
                <a:rPr lang="en-US" sz="800">
                  <a:solidFill>
                    <a:srgbClr val="000000"/>
                  </a:solidFill>
                  <a:latin typeface="Arial" panose="020B0604020202020204" pitchFamily="34" charset="0"/>
                  <a:cs typeface="Arial" panose="020B0604020202020204" pitchFamily="34" charset="0"/>
                </a:rPr>
                <a:t>System Software</a:t>
              </a:r>
              <a:endParaRPr kumimoji="0" lang="en-US" sz="800" b="0" i="0" u="none" strike="noStrike" kern="1200" cap="all"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8" name="Oval 27">
              <a:extLst>
                <a:ext uri="{FF2B5EF4-FFF2-40B4-BE49-F238E27FC236}">
                  <a16:creationId xmlns:a16="http://schemas.microsoft.com/office/drawing/2014/main" id="{BCF9F274-E863-32D1-632C-4FC5F47DF5F2}"/>
                </a:ext>
              </a:extLst>
            </p:cNvPr>
            <p:cNvSpPr/>
            <p:nvPr/>
          </p:nvSpPr>
          <p:spPr>
            <a:xfrm>
              <a:off x="5107695" y="8462467"/>
              <a:ext cx="91440" cy="91440"/>
            </a:xfrm>
            <a:prstGeom prst="ellipse">
              <a:avLst/>
            </a:prstGeom>
            <a:solidFill>
              <a:srgbClr val="8B8B8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573054" rtl="0" eaLnBrk="1" fontAlgn="auto" latinLnBrk="0" hangingPunct="1">
                <a:lnSpc>
                  <a:spcPct val="100000"/>
                </a:lnSpc>
                <a:spcBef>
                  <a:spcPts val="0"/>
                </a:spcBef>
                <a:spcAft>
                  <a:spcPts val="0"/>
                </a:spcAft>
                <a:buClrTx/>
                <a:buSzTx/>
                <a:buFontTx/>
                <a:buNone/>
                <a:tabLst/>
                <a:defRPr/>
              </a:pPr>
              <a:endParaRPr kumimoji="0" lang="en-US" sz="1128" b="0" i="0" u="none" strike="noStrike" kern="1200" cap="none" spc="0" normalizeH="0" baseline="0" noProof="0">
                <a:ln>
                  <a:noFill/>
                </a:ln>
                <a:solidFill>
                  <a:srgbClr val="FFFFFF"/>
                </a:solidFill>
                <a:effectLst/>
                <a:uLnTx/>
                <a:uFillTx/>
                <a:latin typeface="Expressway Bk"/>
                <a:ea typeface="+mn-ea"/>
                <a:cs typeface="+mn-cs"/>
              </a:endParaRPr>
            </a:p>
          </p:txBody>
        </p:sp>
        <p:sp>
          <p:nvSpPr>
            <p:cNvPr id="29" name="TextBox 28">
              <a:extLst>
                <a:ext uri="{FF2B5EF4-FFF2-40B4-BE49-F238E27FC236}">
                  <a16:creationId xmlns:a16="http://schemas.microsoft.com/office/drawing/2014/main" id="{33C0B99E-AC0C-06D5-5264-6EAAB59AF761}"/>
                </a:ext>
              </a:extLst>
            </p:cNvPr>
            <p:cNvSpPr txBox="1"/>
            <p:nvPr/>
          </p:nvSpPr>
          <p:spPr>
            <a:xfrm>
              <a:off x="5277712" y="8061517"/>
              <a:ext cx="1348390" cy="123111"/>
            </a:xfrm>
            <a:prstGeom prst="rect">
              <a:avLst/>
            </a:prstGeom>
            <a:noFill/>
          </p:spPr>
          <p:txBody>
            <a:bodyPr wrap="square" lIns="0" tIns="0" rIns="0" bIns="0" rtlCol="0" anchor="t" anchorCtr="0">
              <a:spAutoFit/>
            </a:bodyPr>
            <a:lstStyle/>
            <a:p>
              <a:pPr marL="0" marR="0" lvl="0" indent="0" algn="l" defTabSz="573054" rtl="0" eaLnBrk="1" fontAlgn="auto" latinLnBrk="0" hangingPunct="1">
                <a:lnSpc>
                  <a:spcPct val="100000"/>
                </a:lnSpc>
                <a:spcBef>
                  <a:spcPts val="600"/>
                </a:spcBef>
                <a:spcAft>
                  <a:spcPts val="0"/>
                </a:spcAft>
                <a:buClrTx/>
                <a:buSzTx/>
                <a:buFontTx/>
                <a:buNone/>
                <a:tabLst/>
                <a:defRPr/>
              </a:pPr>
              <a:r>
                <a:rPr kumimoji="0" lang="en-US" sz="8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Application Software</a:t>
              </a:r>
              <a:endParaRPr kumimoji="0" lang="en-US" sz="7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32" name="Oval 31">
              <a:extLst>
                <a:ext uri="{FF2B5EF4-FFF2-40B4-BE49-F238E27FC236}">
                  <a16:creationId xmlns:a16="http://schemas.microsoft.com/office/drawing/2014/main" id="{3241536F-77E9-659D-4311-E2507884D7E0}"/>
                </a:ext>
              </a:extLst>
            </p:cNvPr>
            <p:cNvSpPr/>
            <p:nvPr/>
          </p:nvSpPr>
          <p:spPr>
            <a:xfrm>
              <a:off x="5101229" y="8265913"/>
              <a:ext cx="91440" cy="91440"/>
            </a:xfrm>
            <a:prstGeom prst="ellipse">
              <a:avLst/>
            </a:prstGeom>
            <a:solidFill>
              <a:srgbClr val="5DBAB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573054" rtl="0" eaLnBrk="1" fontAlgn="auto" latinLnBrk="0" hangingPunct="1">
                <a:lnSpc>
                  <a:spcPct val="100000"/>
                </a:lnSpc>
                <a:spcBef>
                  <a:spcPts val="0"/>
                </a:spcBef>
                <a:spcAft>
                  <a:spcPts val="0"/>
                </a:spcAft>
                <a:buClrTx/>
                <a:buSzTx/>
                <a:buFontTx/>
                <a:buNone/>
                <a:tabLst/>
                <a:defRPr/>
              </a:pPr>
              <a:endParaRPr kumimoji="0" lang="en-US" sz="1128" b="0" i="0" u="none" strike="noStrike" kern="1200" cap="none" spc="0" normalizeH="0" baseline="0" noProof="0">
                <a:ln>
                  <a:noFill/>
                </a:ln>
                <a:solidFill>
                  <a:srgbClr val="FFFFFF"/>
                </a:solidFill>
                <a:effectLst/>
                <a:uLnTx/>
                <a:uFillTx/>
                <a:latin typeface="Expressway Bk"/>
                <a:ea typeface="+mn-ea"/>
                <a:cs typeface="+mn-cs"/>
              </a:endParaRPr>
            </a:p>
          </p:txBody>
        </p:sp>
        <p:sp>
          <p:nvSpPr>
            <p:cNvPr id="33" name="TextBox 32">
              <a:extLst>
                <a:ext uri="{FF2B5EF4-FFF2-40B4-BE49-F238E27FC236}">
                  <a16:creationId xmlns:a16="http://schemas.microsoft.com/office/drawing/2014/main" id="{E2D5EFA8-57EA-DD44-682D-88396BC34085}"/>
                </a:ext>
              </a:extLst>
            </p:cNvPr>
            <p:cNvSpPr txBox="1"/>
            <p:nvPr/>
          </p:nvSpPr>
          <p:spPr>
            <a:xfrm>
              <a:off x="5273232" y="8260525"/>
              <a:ext cx="997303" cy="123111"/>
            </a:xfrm>
            <a:prstGeom prst="rect">
              <a:avLst/>
            </a:prstGeom>
            <a:noFill/>
          </p:spPr>
          <p:txBody>
            <a:bodyPr wrap="square" lIns="0" tIns="0" rIns="0" bIns="0" rtlCol="0" anchor="t" anchorCtr="0">
              <a:spAutoFit/>
            </a:bodyPr>
            <a:lstStyle/>
            <a:p>
              <a:pPr marL="0" marR="0" lvl="0" indent="0" algn="l" defTabSz="573054" rtl="0" eaLnBrk="1" fontAlgn="auto" latinLnBrk="0" hangingPunct="1">
                <a:lnSpc>
                  <a:spcPct val="100000"/>
                </a:lnSpc>
                <a:spcBef>
                  <a:spcPts val="600"/>
                </a:spcBef>
                <a:spcAft>
                  <a:spcPts val="0"/>
                </a:spcAft>
                <a:buClrTx/>
                <a:buSzTx/>
                <a:buFontTx/>
                <a:buNone/>
                <a:tabLst/>
                <a:defRPr/>
              </a:pPr>
              <a:r>
                <a:rPr lang="en-US" sz="800">
                  <a:solidFill>
                    <a:srgbClr val="000000"/>
                  </a:solidFill>
                  <a:latin typeface="Arial" panose="020B0604020202020204" pitchFamily="34" charset="0"/>
                  <a:cs typeface="Arial" panose="020B0604020202020204" pitchFamily="34" charset="0"/>
                </a:rPr>
                <a:t>IT Services</a:t>
              </a:r>
              <a:endParaRPr kumimoji="0" lang="en-US" sz="7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grpSp>
      <p:sp>
        <p:nvSpPr>
          <p:cNvPr id="15" name="TextBox 14">
            <a:extLst>
              <a:ext uri="{FF2B5EF4-FFF2-40B4-BE49-F238E27FC236}">
                <a16:creationId xmlns:a16="http://schemas.microsoft.com/office/drawing/2014/main" id="{49C03084-4E95-B882-1794-A7AA33A8C513}"/>
              </a:ext>
            </a:extLst>
          </p:cNvPr>
          <p:cNvSpPr txBox="1"/>
          <p:nvPr/>
        </p:nvSpPr>
        <p:spPr>
          <a:xfrm>
            <a:off x="3412813" y="8976144"/>
            <a:ext cx="1074056" cy="123111"/>
          </a:xfrm>
          <a:prstGeom prst="rect">
            <a:avLst/>
          </a:prstGeom>
          <a:noFill/>
        </p:spPr>
        <p:txBody>
          <a:bodyPr wrap="square" lIns="0" tIns="0" rIns="0" bIns="0" rtlCol="0" anchor="t" anchorCtr="0">
            <a:spAutoFit/>
          </a:bodyPr>
          <a:lstStyle/>
          <a:p>
            <a:pPr marL="0" marR="0" lvl="0" indent="0" algn="l" defTabSz="573054" rtl="0" eaLnBrk="1" fontAlgn="auto" latinLnBrk="0" hangingPunct="1">
              <a:lnSpc>
                <a:spcPct val="100000"/>
              </a:lnSpc>
              <a:spcBef>
                <a:spcPts val="600"/>
              </a:spcBef>
              <a:spcAft>
                <a:spcPts val="0"/>
              </a:spcAft>
              <a:buClrTx/>
              <a:buSzTx/>
              <a:buFontTx/>
              <a:buNone/>
              <a:tabLst/>
              <a:defRPr/>
            </a:pPr>
            <a:r>
              <a:rPr kumimoji="0" lang="en-US" sz="8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Energy</a:t>
            </a:r>
            <a:endParaRPr kumimoji="0" lang="en-US" sz="7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16" name="Oval 15">
            <a:extLst>
              <a:ext uri="{FF2B5EF4-FFF2-40B4-BE49-F238E27FC236}">
                <a16:creationId xmlns:a16="http://schemas.microsoft.com/office/drawing/2014/main" id="{9A7C50AB-E28A-55C1-D67C-318FC0018710}"/>
              </a:ext>
            </a:extLst>
          </p:cNvPr>
          <p:cNvSpPr/>
          <p:nvPr/>
        </p:nvSpPr>
        <p:spPr>
          <a:xfrm>
            <a:off x="3276724" y="8978884"/>
            <a:ext cx="91440" cy="91440"/>
          </a:xfrm>
          <a:prstGeom prst="ellipse">
            <a:avLst/>
          </a:prstGeom>
          <a:solidFill>
            <a:srgbClr val="00929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573054" rtl="0" eaLnBrk="1" fontAlgn="auto" latinLnBrk="0" hangingPunct="1">
              <a:lnSpc>
                <a:spcPct val="100000"/>
              </a:lnSpc>
              <a:spcBef>
                <a:spcPts val="0"/>
              </a:spcBef>
              <a:spcAft>
                <a:spcPts val="0"/>
              </a:spcAft>
              <a:buClrTx/>
              <a:buSzTx/>
              <a:buFontTx/>
              <a:buNone/>
              <a:tabLst/>
              <a:defRPr/>
            </a:pPr>
            <a:endParaRPr kumimoji="0" lang="en-US" sz="1128" b="0" i="0" u="none" strike="noStrike" kern="1200" cap="none" spc="0" normalizeH="0" baseline="0" noProof="0">
              <a:ln>
                <a:noFill/>
              </a:ln>
              <a:solidFill>
                <a:srgbClr val="FFFFFF"/>
              </a:solidFill>
              <a:effectLst/>
              <a:uLnTx/>
              <a:uFillTx/>
              <a:latin typeface="Expressway Bk"/>
              <a:ea typeface="+mn-ea"/>
              <a:cs typeface="+mn-cs"/>
            </a:endParaRPr>
          </a:p>
        </p:txBody>
      </p:sp>
      <p:sp>
        <p:nvSpPr>
          <p:cNvPr id="17" name="TextBox 16">
            <a:extLst>
              <a:ext uri="{FF2B5EF4-FFF2-40B4-BE49-F238E27FC236}">
                <a16:creationId xmlns:a16="http://schemas.microsoft.com/office/drawing/2014/main" id="{7D65EABF-B154-65BA-19C6-2FBFFB62B967}"/>
              </a:ext>
            </a:extLst>
          </p:cNvPr>
          <p:cNvSpPr txBox="1"/>
          <p:nvPr/>
        </p:nvSpPr>
        <p:spPr>
          <a:xfrm>
            <a:off x="5594381" y="592278"/>
            <a:ext cx="1827913" cy="153888"/>
          </a:xfrm>
          <a:prstGeom prst="rect">
            <a:avLst/>
          </a:prstGeom>
          <a:noFill/>
        </p:spPr>
        <p:txBody>
          <a:bodyPr wrap="square" lIns="0" tIns="0" rIns="0" bIns="0" rtlCol="0">
            <a:spAutoFit/>
          </a:bodyPr>
          <a:lstStyle/>
          <a:p>
            <a:pPr marL="0" marR="0" algn="r">
              <a:spcBef>
                <a:spcPts val="0"/>
              </a:spcBef>
              <a:spcAft>
                <a:spcPts val="0"/>
              </a:spcAft>
            </a:pPr>
            <a:r>
              <a:rPr lang="en-US" sz="1000" spc="-10" dirty="0">
                <a:solidFill>
                  <a:srgbClr val="5DBABC"/>
                </a:solidFill>
                <a:latin typeface="Arial" panose="020B0604020202020204" pitchFamily="34" charset="0"/>
                <a:cs typeface="Arial" panose="020B0604020202020204" pitchFamily="34" charset="0"/>
              </a:rPr>
              <a:t>AS OF DECEMBER 31, 2025</a:t>
            </a:r>
            <a:endParaRPr lang="en-US" sz="1000" dirty="0">
              <a:solidFill>
                <a:srgbClr val="5DBABC"/>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589194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F7A3E2-B43B-F5F4-3FAC-A7B59D6F17A8}"/>
              </a:ext>
            </a:extLst>
          </p:cNvPr>
          <p:cNvSpPr txBox="1"/>
          <p:nvPr/>
        </p:nvSpPr>
        <p:spPr>
          <a:xfrm>
            <a:off x="315765" y="1045911"/>
            <a:ext cx="7100636" cy="246221"/>
          </a:xfrm>
          <a:prstGeom prst="rect">
            <a:avLst/>
          </a:prstGeom>
          <a:noFill/>
        </p:spPr>
        <p:txBody>
          <a:bodyPr wrap="square" lIns="0" tIns="0" rIns="0" bIns="0" rtlCol="0">
            <a:spAutoFit/>
          </a:bodyPr>
          <a:lstStyle/>
          <a:p>
            <a:pPr marL="0" marR="0" lvl="0" indent="0" algn="l" defTabSz="573054" rtl="0" eaLnBrk="1" fontAlgn="auto" latinLnBrk="0" hangingPunct="1">
              <a:lnSpc>
                <a:spcPct val="100000"/>
              </a:lnSpc>
              <a:spcBef>
                <a:spcPts val="0"/>
              </a:spcBef>
              <a:spcAft>
                <a:spcPts val="300"/>
              </a:spcAft>
              <a:buClrTx/>
              <a:buSzTx/>
              <a:buFontTx/>
              <a:buNone/>
              <a:tabLst/>
              <a:defRPr/>
            </a:pPr>
            <a:r>
              <a:rPr lang="en-US" sz="1600">
                <a:solidFill>
                  <a:srgbClr val="015E8F">
                    <a:lumMod val="50000"/>
                  </a:srgbClr>
                </a:solidFill>
                <a:latin typeface="Arial" panose="020B0604020202020204" pitchFamily="34" charset="0"/>
                <a:cs typeface="Arial" panose="020B0604020202020204" pitchFamily="34" charset="0"/>
              </a:rPr>
              <a:t>Economic Outlook and Market Overview</a:t>
            </a:r>
            <a:endParaRPr kumimoji="0" lang="en-US" sz="1050" b="0" i="0" u="none" strike="noStrike" kern="1200" cap="none" spc="-10" normalizeH="0" baseline="0" noProof="0">
              <a:ln>
                <a:noFill/>
              </a:ln>
              <a:solidFill>
                <a:srgbClr val="015E8F">
                  <a:lumMod val="50000"/>
                </a:srgbClr>
              </a:solidFill>
              <a:effectLst/>
              <a:uLnTx/>
              <a:uFillTx/>
              <a:latin typeface="Arial" panose="020B0604020202020204" pitchFamily="34" charset="0"/>
              <a:ea typeface="+mn-ea"/>
              <a:cs typeface="Arial" panose="020B0604020202020204" pitchFamily="34" charset="0"/>
            </a:endParaRPr>
          </a:p>
        </p:txBody>
      </p:sp>
      <p:sp>
        <p:nvSpPr>
          <p:cNvPr id="3" name="TextBox 2">
            <a:extLst>
              <a:ext uri="{FF2B5EF4-FFF2-40B4-BE49-F238E27FC236}">
                <a16:creationId xmlns:a16="http://schemas.microsoft.com/office/drawing/2014/main" id="{5750ED31-4F1A-BB86-07D6-93F0F76A2805}"/>
              </a:ext>
            </a:extLst>
          </p:cNvPr>
          <p:cNvSpPr txBox="1"/>
          <p:nvPr/>
        </p:nvSpPr>
        <p:spPr>
          <a:xfrm>
            <a:off x="335882" y="1448888"/>
            <a:ext cx="7100636" cy="6340197"/>
          </a:xfrm>
          <a:prstGeom prst="rect">
            <a:avLst/>
          </a:prstGeom>
          <a:noFill/>
        </p:spPr>
        <p:txBody>
          <a:bodyPr wrap="square" lIns="0" tIns="0" rIns="0" bIns="0" rtlCol="0" anchor="t" anchorCtr="0">
            <a:spAutoFit/>
          </a:bodyPr>
          <a:lstStyle/>
          <a:p>
            <a:pPr algn="just"/>
            <a:r>
              <a:rPr lang="en-US" sz="1100" dirty="0">
                <a:latin typeface="Arial" panose="020B0604020202020204" pitchFamily="34" charset="0"/>
                <a:cs typeface="Arial" panose="020B0604020202020204" pitchFamily="34" charset="0"/>
              </a:rPr>
              <a:t>Despite considerable policy and trade uncertainty, most major markets posted positive returns in the fourth quarter and for the year, with non-US equities leading the way. In 2025, all asset classes rose. Key drivers of the strong performance last year include resilient earnings, AI optimism, a weaker US dollar, and expectations for lower interest rates.</a:t>
            </a:r>
          </a:p>
          <a:p>
            <a:pPr algn="just"/>
            <a:endParaRPr lang="en-US" sz="1100" b="1" u="sng"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algn="just"/>
            <a:r>
              <a:rPr lang="en-US" sz="1050" b="1" u="sng"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Equity Markets:</a:t>
            </a:r>
            <a:r>
              <a:rPr lang="en-US" sz="10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In the fourth quarter, US equities (Russell 3000) returned 2.4% bringing the full year results to 17.1%. Value outperformed growth for the quarter as market sentiment turned cautious, given valuations in the AI-related tech sector. The gains in Q4 were driven mainly by a double-digit rebound in health care stocks. For the full calendar year, roughly half the 17.1% return came from the “Magnificent 7” stocks. Besides enthusiasm for the AI trade, the Fed’s reductions in interest rates, an overall resilient economy, and strong earnings, all helped US equity markets have another double-digit return year. Despite a more than 25% decline to start last year, the “Magnificent 7” AI-related technology stocks continued to drive market results, gaining close to 25% for 2025. Since 2020, these stocks increased roughly 3.5x while the other members of the S&amp;P 500 Index increased about 1.5x. The relatively strong performance of the “Magnificent 7” has resulted in these stocks currently comprising roughly a third of the entire S&amp;P 500 Index by market‑capitalization, making their performance key to overall market results going forward.</a:t>
            </a:r>
          </a:p>
          <a:p>
            <a:pPr algn="just"/>
            <a:endParaRPr lang="en-US" sz="1050" b="1"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algn="just"/>
            <a:r>
              <a:rPr lang="en-US" sz="10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Non-US equities outperformed US stocks in the fourth quarter and for th</a:t>
            </a:r>
            <a:r>
              <a:rPr lang="en-US" sz="1050" dirty="0">
                <a:solidFill>
                  <a:srgbClr val="000000"/>
                </a:solidFill>
                <a:latin typeface="Arial" panose="020B0604020202020204" pitchFamily="34" charset="0"/>
                <a:ea typeface="Times New Roman" panose="02020603050405020304" pitchFamily="18" charset="0"/>
                <a:cs typeface="Arial" panose="020B0604020202020204" pitchFamily="34" charset="0"/>
              </a:rPr>
              <a:t>e year, supported by attractive valuations, a rotation out of US tech stocks, a weaker US dollar, and defense and infrastructure spending. Non-US developed stocks (MSCI EAFE) rose 4.9% in the fourth quarter and 31.2% in 2025. Emerging markets (MSCI Emerging Markets) gained 4.7% for the quarter and led the way in 2025 returning 33.6%. Although Chinese stocks declined in the fourth quarter (MSCI China: -7.8%), the broad emerging market group rallied, supported by strong returns in South Korea and Taiwan. </a:t>
            </a:r>
          </a:p>
          <a:p>
            <a:pPr lvl="0" algn="just" fontAlgn="base"/>
            <a:endParaRPr lang="en-US" sz="1050" dirty="0">
              <a:solidFill>
                <a:srgbClr val="000000"/>
              </a:solidFill>
              <a:latin typeface="Arial" panose="020B0604020202020204" pitchFamily="34" charset="0"/>
              <a:cs typeface="Arial" panose="020B0604020202020204" pitchFamily="34" charset="0"/>
            </a:endParaRPr>
          </a:p>
          <a:p>
            <a:pPr lvl="0" algn="just" fontAlgn="base"/>
            <a:r>
              <a:rPr lang="en-US" sz="1050" b="1" u="sng"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Fixed Income:</a:t>
            </a:r>
            <a:r>
              <a:rPr lang="en-US" sz="105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050" dirty="0">
                <a:solidFill>
                  <a:srgbClr val="000000"/>
                </a:solidFill>
                <a:latin typeface="Arial" panose="020B0604020202020204" pitchFamily="34" charset="0"/>
                <a:cs typeface="Arial" panose="020B0604020202020204" pitchFamily="34" charset="0"/>
              </a:rPr>
              <a:t>The US yield curve steepened further in the fourth quarter as interest rates for shorter maturities fell and rates for longer-dated maturities stayed stable or rose. These dynamics were driven by expectations for additional interest rate cuts by the Fed and rising term premium, lingering inflation, and fiscal uncertainty. In this environment, the broad US bond market (Bloomberg Aggregate) rose 1.1% with longer-dated US Treasuries essentially flat. Shorter- and longer-dated TIPS gained 0.4% and 0.1%, respectively, as inflation eased modestly. As overall risk appetite remained strong, riskier bonds led the way with emerging market debt and US high yield returning 1.6% and 1.3%, respectively. In 2025, emerging market bonds returned an impressive 19.3% given relatively high yields, an earlier start to central bank easing, and generally contained inflation.</a:t>
            </a:r>
          </a:p>
          <a:p>
            <a:pPr lvl="0" algn="just" fontAlgn="base"/>
            <a:endParaRPr lang="en-US" sz="1050" dirty="0">
              <a:solidFill>
                <a:srgbClr val="000000"/>
              </a:solidFill>
              <a:latin typeface="Arial" panose="020B0604020202020204" pitchFamily="34" charset="0"/>
              <a:cs typeface="Arial" panose="020B0604020202020204" pitchFamily="34" charset="0"/>
            </a:endParaRPr>
          </a:p>
          <a:p>
            <a:pPr lvl="0" algn="just" fontAlgn="base"/>
            <a:r>
              <a:rPr lang="en-US" sz="1050" b="1" u="sng"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Inflation/Employment:</a:t>
            </a:r>
            <a:r>
              <a:rPr lang="en-US" sz="105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0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In the final quarter of 2025, year-on-year headline inflation fell 0.3% to 2.7% (matching expectations). This was driven by a drop in services, as prices for goods, food, and energy remained stable. The month-on-month rate was 0.3% (like September). This was the only monthly reading during the quarter given the government shutdown. Long-term inflation expectations fell slightly over the quarter (2.4% to 2.2%) and remain well anchored, close to their long-run average of 2.1%. In December, the US added 50,000 new jobs and the unemployment rate declined slightly from 4.6% to 4.4% (the same level as the end of Q3). Over the quarter, the US shed 67,000 jobs, driven by the loss of government jobs in October related to the shutdown.</a:t>
            </a:r>
            <a:endParaRPr lang="en-US" sz="1050" dirty="0">
              <a:solidFill>
                <a:srgbClr val="000000"/>
              </a:solidFill>
              <a:latin typeface="Arial" panose="020B0604020202020204" pitchFamily="34" charset="0"/>
              <a:cs typeface="Arial" panose="020B0604020202020204" pitchFamily="34" charset="0"/>
            </a:endParaRPr>
          </a:p>
        </p:txBody>
      </p:sp>
      <p:sp>
        <p:nvSpPr>
          <p:cNvPr id="4" name="Footer Placeholder 4">
            <a:extLst>
              <a:ext uri="{FF2B5EF4-FFF2-40B4-BE49-F238E27FC236}">
                <a16:creationId xmlns:a16="http://schemas.microsoft.com/office/drawing/2014/main" id="{FE92EA85-CA4E-440D-3A67-52E204B3FDF2}"/>
              </a:ext>
            </a:extLst>
          </p:cNvPr>
          <p:cNvSpPr txBox="1">
            <a:spLocks/>
          </p:cNvSpPr>
          <p:nvPr/>
        </p:nvSpPr>
        <p:spPr>
          <a:xfrm>
            <a:off x="7165650" y="9717322"/>
            <a:ext cx="501502" cy="123112"/>
          </a:xfrm>
          <a:prstGeom prst="rect">
            <a:avLst/>
          </a:prstGeom>
        </p:spPr>
        <p:txBody>
          <a:bodyPr vert="horz" lIns="0" tIns="0" rIns="0" bIns="0" rtlCol="0" anchor="t" anchorCtr="0"/>
          <a:lstStyle>
            <a:defPPr>
              <a:defRPr lang="en-US"/>
            </a:defPPr>
            <a:lvl1pPr marL="0" algn="ctr" defTabSz="914400" rtl="0" eaLnBrk="1" latinLnBrk="0" hangingPunct="1">
              <a:defRPr sz="900" b="0" i="0" kern="1200" cap="all" spc="100" baseline="0">
                <a:solidFill>
                  <a:schemeClr val="tx2"/>
                </a:solidFill>
                <a:latin typeface="Expressway Light" panose="020B0304020200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all" spc="100" normalizeH="0" baseline="0" noProof="0">
                <a:ln>
                  <a:noFill/>
                </a:ln>
                <a:solidFill>
                  <a:srgbClr val="000000"/>
                </a:solidFill>
                <a:effectLst/>
                <a:uLnTx/>
                <a:uFillTx/>
                <a:latin typeface="Arial Narrow" panose="020B0606020202030204" pitchFamily="34" charset="0"/>
                <a:ea typeface="+mn-ea"/>
                <a:cs typeface="+mn-cs"/>
              </a:rPr>
              <a:t>2</a:t>
            </a:r>
          </a:p>
        </p:txBody>
      </p:sp>
      <p:sp>
        <p:nvSpPr>
          <p:cNvPr id="5" name="TextBox 4">
            <a:extLst>
              <a:ext uri="{FF2B5EF4-FFF2-40B4-BE49-F238E27FC236}">
                <a16:creationId xmlns:a16="http://schemas.microsoft.com/office/drawing/2014/main" id="{AE7257AB-63E8-5F9C-89AA-1BD4CD6725F8}"/>
              </a:ext>
            </a:extLst>
          </p:cNvPr>
          <p:cNvSpPr txBox="1"/>
          <p:nvPr/>
        </p:nvSpPr>
        <p:spPr>
          <a:xfrm>
            <a:off x="5594381" y="592278"/>
            <a:ext cx="1827913" cy="153888"/>
          </a:xfrm>
          <a:prstGeom prst="rect">
            <a:avLst/>
          </a:prstGeom>
          <a:noFill/>
        </p:spPr>
        <p:txBody>
          <a:bodyPr wrap="square" lIns="0" tIns="0" rIns="0" bIns="0" rtlCol="0">
            <a:spAutoFit/>
          </a:bodyPr>
          <a:lstStyle/>
          <a:p>
            <a:pPr marL="0" marR="0" algn="r">
              <a:spcBef>
                <a:spcPts val="0"/>
              </a:spcBef>
              <a:spcAft>
                <a:spcPts val="0"/>
              </a:spcAft>
            </a:pPr>
            <a:r>
              <a:rPr lang="en-US" sz="1000" spc="-10" dirty="0">
                <a:solidFill>
                  <a:srgbClr val="5DBABC"/>
                </a:solidFill>
                <a:latin typeface="Arial" panose="020B0604020202020204" pitchFamily="34" charset="0"/>
                <a:cs typeface="Arial" panose="020B0604020202020204" pitchFamily="34" charset="0"/>
              </a:rPr>
              <a:t>AS OF DECEMBER 31, 2025</a:t>
            </a:r>
            <a:endParaRPr lang="en-US" sz="1000" dirty="0">
              <a:solidFill>
                <a:srgbClr val="5DBABC"/>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895384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2EF7E83-E273-7CBA-1F38-7C2A5B82C68C}"/>
              </a:ext>
            </a:extLst>
          </p:cNvPr>
          <p:cNvSpPr txBox="1"/>
          <p:nvPr/>
        </p:nvSpPr>
        <p:spPr>
          <a:xfrm>
            <a:off x="328499" y="1052594"/>
            <a:ext cx="7100636" cy="246221"/>
          </a:xfrm>
          <a:prstGeom prst="rect">
            <a:avLst/>
          </a:prstGeom>
          <a:noFill/>
        </p:spPr>
        <p:txBody>
          <a:bodyPr wrap="square" lIns="0" tIns="0" rIns="0" bIns="0" rtlCol="0">
            <a:spAutoFit/>
          </a:bodyPr>
          <a:lstStyle/>
          <a:p>
            <a:pPr marL="0" marR="0" lvl="0" indent="0" algn="l" defTabSz="573054" rtl="0" eaLnBrk="1" fontAlgn="auto" latinLnBrk="0" hangingPunct="1">
              <a:lnSpc>
                <a:spcPct val="100000"/>
              </a:lnSpc>
              <a:spcBef>
                <a:spcPts val="0"/>
              </a:spcBef>
              <a:spcAft>
                <a:spcPts val="300"/>
              </a:spcAft>
              <a:buClrTx/>
              <a:buSzTx/>
              <a:buFontTx/>
              <a:buNone/>
              <a:tabLst/>
              <a:defRPr/>
            </a:pPr>
            <a:r>
              <a:rPr kumimoji="0" lang="en-US" sz="1600" b="0" i="0" u="none" strike="noStrike" kern="1200" cap="none" spc="-10" normalizeH="0" baseline="0" noProof="0">
                <a:ln>
                  <a:noFill/>
                </a:ln>
                <a:solidFill>
                  <a:srgbClr val="015E8F">
                    <a:lumMod val="50000"/>
                  </a:srgbClr>
                </a:solidFill>
                <a:effectLst/>
                <a:uLnTx/>
                <a:uFillTx/>
                <a:latin typeface="Arial" panose="020B0604020202020204" pitchFamily="34" charset="0"/>
                <a:ea typeface="+mn-ea"/>
                <a:cs typeface="Arial" panose="020B0604020202020204" pitchFamily="34" charset="0"/>
              </a:rPr>
              <a:t>Private Equity </a:t>
            </a:r>
            <a:r>
              <a:rPr kumimoji="0" lang="en-US" sz="1600" b="0" i="0" u="none" strike="noStrike" kern="1200" cap="none" spc="-10" normalizeH="0" baseline="0" noProof="0" dirty="0">
                <a:ln>
                  <a:noFill/>
                </a:ln>
                <a:solidFill>
                  <a:srgbClr val="015E8F">
                    <a:lumMod val="50000"/>
                  </a:srgbClr>
                </a:solidFill>
                <a:effectLst/>
                <a:uLnTx/>
                <a:uFillTx/>
                <a:latin typeface="Arial" panose="020B0604020202020204" pitchFamily="34" charset="0"/>
                <a:ea typeface="+mn-ea"/>
                <a:cs typeface="Arial" panose="020B0604020202020204" pitchFamily="34" charset="0"/>
              </a:rPr>
              <a:t>Update</a:t>
            </a:r>
            <a:r>
              <a:rPr lang="en-US" sz="1600" spc="-10" baseline="30000" dirty="0">
                <a:solidFill>
                  <a:srgbClr val="015E8F">
                    <a:lumMod val="50000"/>
                  </a:srgbClr>
                </a:solidFill>
                <a:latin typeface="Arial" panose="020B0604020202020204" pitchFamily="34" charset="0"/>
                <a:cs typeface="Arial" panose="020B0604020202020204" pitchFamily="34" charset="0"/>
              </a:rPr>
              <a:t>4</a:t>
            </a:r>
            <a:endParaRPr kumimoji="0" lang="en-US" sz="1050" b="0" i="0" u="none" strike="noStrike" kern="1200" cap="none" spc="-10" normalizeH="0" baseline="30000" noProof="0">
              <a:ln>
                <a:noFill/>
              </a:ln>
              <a:solidFill>
                <a:srgbClr val="015E8F">
                  <a:lumMod val="50000"/>
                </a:srgbClr>
              </a:solidFill>
              <a:effectLst/>
              <a:uLnTx/>
              <a:uFillTx/>
              <a:latin typeface="Arial" panose="020B0604020202020204" pitchFamily="34" charset="0"/>
              <a:ea typeface="+mn-ea"/>
              <a:cs typeface="Arial" panose="020B0604020202020204" pitchFamily="34" charset="0"/>
            </a:endParaRPr>
          </a:p>
        </p:txBody>
      </p:sp>
      <p:sp>
        <p:nvSpPr>
          <p:cNvPr id="3" name="TextBox 2">
            <a:extLst>
              <a:ext uri="{FF2B5EF4-FFF2-40B4-BE49-F238E27FC236}">
                <a16:creationId xmlns:a16="http://schemas.microsoft.com/office/drawing/2014/main" id="{004DC006-67C5-3467-F444-D73C5313A396}"/>
              </a:ext>
            </a:extLst>
          </p:cNvPr>
          <p:cNvSpPr txBox="1"/>
          <p:nvPr/>
        </p:nvSpPr>
        <p:spPr>
          <a:xfrm>
            <a:off x="328499" y="1428214"/>
            <a:ext cx="7100636" cy="3070071"/>
          </a:xfrm>
          <a:prstGeom prst="rect">
            <a:avLst/>
          </a:prstGeom>
          <a:noFill/>
        </p:spPr>
        <p:txBody>
          <a:bodyPr wrap="square" lIns="0" tIns="0" rIns="0" bIns="0" rtlCol="0" anchor="t" anchorCtr="0">
            <a:spAutoFit/>
          </a:bodyPr>
          <a:lstStyle/>
          <a:p>
            <a:pPr algn="just" fontAlgn="base"/>
            <a:r>
              <a:rPr lang="en-US" sz="1050" b="1" u="sng">
                <a:solidFill>
                  <a:srgbClr val="000000"/>
                </a:solidFill>
                <a:effectLst/>
                <a:latin typeface="Arial"/>
                <a:ea typeface="Times New Roman" panose="02020603050405020304" pitchFamily="18" charset="0"/>
                <a:cs typeface="Arial"/>
              </a:rPr>
              <a:t>U.S. Private Equity Update December </a:t>
            </a:r>
            <a:r>
              <a:rPr lang="en-US" sz="1050" b="1" u="sng" dirty="0">
                <a:solidFill>
                  <a:srgbClr val="000000"/>
                </a:solidFill>
                <a:effectLst/>
                <a:latin typeface="Arial"/>
                <a:ea typeface="Times New Roman" panose="02020603050405020304" pitchFamily="18" charset="0"/>
                <a:cs typeface="Arial"/>
              </a:rPr>
              <a:t>2025</a:t>
            </a:r>
            <a:r>
              <a:rPr lang="en-US" sz="1050" b="1" u="sng" baseline="30000" dirty="0">
                <a:solidFill>
                  <a:srgbClr val="000000"/>
                </a:solidFill>
                <a:latin typeface="Arial"/>
                <a:ea typeface="Times New Roman" panose="02020603050405020304" pitchFamily="18" charset="0"/>
                <a:cs typeface="Arial"/>
              </a:rPr>
              <a:t>5</a:t>
            </a:r>
            <a:r>
              <a:rPr lang="en-US" sz="1050" b="1">
                <a:solidFill>
                  <a:srgbClr val="000000"/>
                </a:solidFill>
                <a:effectLst/>
                <a:latin typeface="Arial"/>
                <a:ea typeface="Times New Roman" panose="02020603050405020304" pitchFamily="18" charset="0"/>
                <a:cs typeface="Arial"/>
              </a:rPr>
              <a:t>: </a:t>
            </a:r>
            <a:r>
              <a:rPr lang="en-US" sz="1050">
                <a:solidFill>
                  <a:srgbClr val="000000"/>
                </a:solidFill>
                <a:effectLst/>
                <a:latin typeface="Arial"/>
                <a:ea typeface="Times New Roman" panose="02020603050405020304" pitchFamily="18" charset="0"/>
                <a:cs typeface="Arial"/>
              </a:rPr>
              <a:t>The fourth quarter closed with </a:t>
            </a:r>
            <a:r>
              <a:rPr lang="en-US" sz="1050">
                <a:solidFill>
                  <a:srgbClr val="000000"/>
                </a:solidFill>
                <a:latin typeface="Arial"/>
                <a:ea typeface="Times New Roman" panose="02020603050405020304" pitchFamily="18" charset="0"/>
                <a:cs typeface="Arial"/>
              </a:rPr>
              <a:t>2</a:t>
            </a:r>
            <a:r>
              <a:rPr lang="en-US" sz="1050">
                <a:solidFill>
                  <a:srgbClr val="000000"/>
                </a:solidFill>
                <a:effectLst/>
                <a:latin typeface="Arial"/>
                <a:ea typeface="Times New Roman" panose="02020603050405020304" pitchFamily="18" charset="0"/>
                <a:cs typeface="Arial"/>
              </a:rPr>
              <a:t>,111 announced and closed deals, down </a:t>
            </a:r>
            <a:r>
              <a:rPr lang="en-US" sz="1050">
                <a:solidFill>
                  <a:srgbClr val="000000"/>
                </a:solidFill>
                <a:latin typeface="Arial"/>
                <a:ea typeface="Times New Roman" panose="02020603050405020304" pitchFamily="18" charset="0"/>
                <a:cs typeface="Arial"/>
              </a:rPr>
              <a:t>13.8% from the prior quarter and 3.7% </a:t>
            </a:r>
            <a:r>
              <a:rPr lang="en-US" sz="1050">
                <a:solidFill>
                  <a:srgbClr val="000000"/>
                </a:solidFill>
                <a:effectLst/>
                <a:latin typeface="Arial"/>
                <a:ea typeface="Times New Roman" panose="02020603050405020304" pitchFamily="18" charset="0"/>
                <a:cs typeface="Arial"/>
              </a:rPr>
              <a:t>from the prior year’s fourth quarter. Aggregate deal value during the quarter totaled $</a:t>
            </a:r>
            <a:r>
              <a:rPr lang="en-US" sz="1050">
                <a:solidFill>
                  <a:srgbClr val="000000"/>
                </a:solidFill>
                <a:latin typeface="Arial"/>
                <a:ea typeface="Times New Roman" panose="02020603050405020304" pitchFamily="18" charset="0"/>
                <a:cs typeface="Arial"/>
              </a:rPr>
              <a:t>292</a:t>
            </a:r>
            <a:r>
              <a:rPr lang="en-US" sz="1050">
                <a:solidFill>
                  <a:srgbClr val="000000"/>
                </a:solidFill>
                <a:effectLst/>
                <a:latin typeface="Arial"/>
                <a:ea typeface="Times New Roman" panose="02020603050405020304" pitchFamily="18" charset="0"/>
                <a:cs typeface="Arial"/>
              </a:rPr>
              <a:t>.1 billion, a decrease of </a:t>
            </a:r>
            <a:r>
              <a:rPr lang="en-US" sz="1050">
                <a:solidFill>
                  <a:srgbClr val="000000"/>
                </a:solidFill>
                <a:latin typeface="Arial"/>
                <a:ea typeface="Times New Roman" panose="02020603050405020304" pitchFamily="18" charset="0"/>
                <a:cs typeface="Arial"/>
              </a:rPr>
              <a:t>14.1</a:t>
            </a:r>
            <a:r>
              <a:rPr lang="en-US" sz="1050">
                <a:solidFill>
                  <a:srgbClr val="000000"/>
                </a:solidFill>
                <a:effectLst/>
                <a:latin typeface="Arial"/>
                <a:ea typeface="Times New Roman" panose="02020603050405020304" pitchFamily="18" charset="0"/>
                <a:cs typeface="Arial"/>
              </a:rPr>
              <a:t>% QoQ but a significant 42.1% increase YoY. </a:t>
            </a:r>
            <a:r>
              <a:rPr lang="en-US" sz="1050">
                <a:solidFill>
                  <a:srgbClr val="000000"/>
                </a:solidFill>
                <a:latin typeface="Arial"/>
                <a:ea typeface="Times New Roman" panose="02020603050405020304" pitchFamily="18" charset="0"/>
                <a:cs typeface="Arial"/>
              </a:rPr>
              <a:t>In aggregate, deal count (9,019) and deal value ($1.2 trillion) in 2025 increased 5.9% and 36.3%, respectively, relative to 2024 totals. </a:t>
            </a:r>
            <a:r>
              <a:rPr lang="en-US" sz="1050">
                <a:solidFill>
                  <a:srgbClr val="000000"/>
                </a:solidFill>
                <a:effectLst/>
                <a:latin typeface="Arial"/>
                <a:ea typeface="Times New Roman" panose="02020603050405020304" pitchFamily="18" charset="0"/>
                <a:cs typeface="Arial"/>
              </a:rPr>
              <a:t>The strong rebound in deal activity in 2025, with both deal value and volume rising, has been driven by risk-on investor sentiment in the second half of the year, lower borrowing costs, and robust mega</a:t>
            </a:r>
            <a:r>
              <a:rPr lang="en-US" sz="1050">
                <a:solidFill>
                  <a:srgbClr val="000000"/>
                </a:solidFill>
                <a:latin typeface="Arial"/>
                <a:ea typeface="Times New Roman" panose="02020603050405020304" pitchFamily="18" charset="0"/>
                <a:cs typeface="Arial"/>
              </a:rPr>
              <a:t>-</a:t>
            </a:r>
            <a:r>
              <a:rPr lang="en-US" sz="1050">
                <a:solidFill>
                  <a:srgbClr val="000000"/>
                </a:solidFill>
                <a:effectLst/>
                <a:latin typeface="Arial"/>
                <a:ea typeface="Times New Roman" panose="02020603050405020304" pitchFamily="18" charset="0"/>
                <a:cs typeface="Arial"/>
              </a:rPr>
              <a:t>deals—especially in technology and B2B sectors. Deals over $</a:t>
            </a:r>
            <a:r>
              <a:rPr lang="en-US" sz="1050" dirty="0">
                <a:solidFill>
                  <a:srgbClr val="000000"/>
                </a:solidFill>
                <a:effectLst/>
                <a:latin typeface="Arial"/>
                <a:ea typeface="Times New Roman" panose="02020603050405020304" pitchFamily="18" charset="0"/>
                <a:cs typeface="Arial"/>
              </a:rPr>
              <a:t>1 </a:t>
            </a:r>
            <a:r>
              <a:rPr lang="en-US" sz="1050">
                <a:solidFill>
                  <a:srgbClr val="000000"/>
                </a:solidFill>
                <a:effectLst/>
                <a:latin typeface="Arial"/>
                <a:ea typeface="Times New Roman" panose="02020603050405020304" pitchFamily="18" charset="0"/>
                <a:cs typeface="Arial"/>
              </a:rPr>
              <a:t>billion hit new heights in 2025, with 150 megadeals to</a:t>
            </a:r>
            <a:r>
              <a:rPr lang="en-US" sz="1050">
                <a:solidFill>
                  <a:srgbClr val="000000"/>
                </a:solidFill>
                <a:latin typeface="Arial"/>
                <a:ea typeface="Times New Roman" panose="02020603050405020304" pitchFamily="18" charset="0"/>
                <a:cs typeface="Arial"/>
              </a:rPr>
              <a:t>taling $568 billion. </a:t>
            </a:r>
            <a:r>
              <a:rPr lang="en-US" sz="1050">
                <a:solidFill>
                  <a:srgbClr val="000000"/>
                </a:solidFill>
                <a:effectLst/>
                <a:latin typeface="Arial"/>
                <a:ea typeface="Times New Roman" panose="02020603050405020304" pitchFamily="18" charset="0"/>
                <a:cs typeface="Arial"/>
              </a:rPr>
              <a:t>Unpredictable tariff announcements and the resulting market volatility caused dealmakers to press pause in Q2, as GPs waited for clarity on macroeconomic risks, financing conditions, and valuation issues. Fortunately, this pause ended, and markets shifted back toward a risk-on stance by the third quarter</a:t>
            </a:r>
            <a:r>
              <a:rPr lang="en-US" sz="1050" dirty="0">
                <a:solidFill>
                  <a:srgbClr val="000000"/>
                </a:solidFill>
                <a:effectLst/>
                <a:latin typeface="Arial"/>
                <a:ea typeface="Times New Roman" panose="02020603050405020304" pitchFamily="18" charset="0"/>
                <a:cs typeface="Arial"/>
              </a:rPr>
              <a:t>,</a:t>
            </a:r>
            <a:r>
              <a:rPr lang="en-US" sz="1050">
                <a:solidFill>
                  <a:srgbClr val="000000"/>
                </a:solidFill>
                <a:effectLst/>
                <a:latin typeface="Arial"/>
                <a:ea typeface="Times New Roman" panose="02020603050405020304" pitchFamily="18" charset="0"/>
                <a:cs typeface="Arial"/>
              </a:rPr>
              <a:t> and PE activity rebounded strongly in the second half of 2025. Overall, the deal value in excess of $</a:t>
            </a:r>
            <a:r>
              <a:rPr lang="en-US" sz="1050" dirty="0">
                <a:solidFill>
                  <a:srgbClr val="000000"/>
                </a:solidFill>
                <a:effectLst/>
                <a:latin typeface="Arial"/>
                <a:ea typeface="Times New Roman" panose="02020603050405020304" pitchFamily="18" charset="0"/>
                <a:cs typeface="Arial"/>
              </a:rPr>
              <a:t>1</a:t>
            </a:r>
            <a:r>
              <a:rPr lang="en-US" sz="1050">
                <a:solidFill>
                  <a:srgbClr val="000000"/>
                </a:solidFill>
                <a:effectLst/>
                <a:latin typeface="Arial"/>
                <a:ea typeface="Times New Roman" panose="02020603050405020304" pitchFamily="18" charset="0"/>
                <a:cs typeface="Arial"/>
              </a:rPr>
              <a:t> trillion marks the second time in the asset class’s history that deal value has exceeded this benchmark, following the 2021 peak of $1.3 trillion.</a:t>
            </a:r>
          </a:p>
          <a:p>
            <a:pPr algn="just" fontAlgn="base"/>
            <a:endParaRPr lang="en-US" sz="1050">
              <a:solidFill>
                <a:srgbClr val="000000"/>
              </a:solidFill>
              <a:effectLst/>
              <a:highlight>
                <a:srgbClr val="FFFF00"/>
              </a:highlight>
              <a:latin typeface="Arial"/>
              <a:ea typeface="Times New Roman" panose="02020603050405020304" pitchFamily="18" charset="0"/>
              <a:cs typeface="Arial"/>
            </a:endParaRPr>
          </a:p>
          <a:p>
            <a:pPr algn="just" fontAlgn="base"/>
            <a:r>
              <a:rPr lang="en-US" sz="1050">
                <a:solidFill>
                  <a:srgbClr val="000000"/>
                </a:solidFill>
                <a:effectLst/>
                <a:latin typeface="Arial"/>
                <a:ea typeface="Times New Roman" panose="02020603050405020304" pitchFamily="18" charset="0"/>
                <a:cs typeface="Arial"/>
              </a:rPr>
              <a:t>Exit count during the fourth quarter declined 7.7% </a:t>
            </a:r>
            <a:r>
              <a:rPr lang="en-US" sz="1050">
                <a:solidFill>
                  <a:srgbClr val="000000"/>
                </a:solidFill>
                <a:latin typeface="Arial"/>
                <a:ea typeface="Times New Roman" panose="02020603050405020304" pitchFamily="18" charset="0"/>
                <a:cs typeface="Arial"/>
              </a:rPr>
              <a:t>from the prior quarter but showed strong 21.9% growth YoY with 465 exits. In aggregate, the exit count for 2025 of 1,619 represents 17.0% growth from the prior year, the first double-digit growth in the past four years. This rise in the number of exits is an encouraging sign of more assets moving through the system. Similar to deal activity, mega-sized exits played a critical role in increasing the year’s exit value, accounting for more than double what mega-exits contributed in 2024. Exit value in the fourth quarter increased 98.5% QoQ and 103.0% YoY. For the year, exit value increased 90.1% compared to 2024.</a:t>
            </a:r>
            <a:endParaRPr lang="en-US" sz="1050">
              <a:solidFill>
                <a:srgbClr val="000000"/>
              </a:solidFill>
              <a:effectLst/>
              <a:highlight>
                <a:srgbClr val="FFFF00"/>
              </a:highlight>
              <a:latin typeface="Arial"/>
              <a:ea typeface="Times New Roman" panose="02020603050405020304" pitchFamily="18" charset="0"/>
              <a:cs typeface="Arial"/>
            </a:endParaRPr>
          </a:p>
        </p:txBody>
      </p:sp>
      <p:sp>
        <p:nvSpPr>
          <p:cNvPr id="4" name="TextBox 3">
            <a:extLst>
              <a:ext uri="{FF2B5EF4-FFF2-40B4-BE49-F238E27FC236}">
                <a16:creationId xmlns:a16="http://schemas.microsoft.com/office/drawing/2014/main" id="{B27B5603-0F01-7D2A-88FE-60BC48900461}"/>
              </a:ext>
            </a:extLst>
          </p:cNvPr>
          <p:cNvSpPr txBox="1"/>
          <p:nvPr/>
        </p:nvSpPr>
        <p:spPr>
          <a:xfrm>
            <a:off x="335883" y="8630186"/>
            <a:ext cx="7100636" cy="830997"/>
          </a:xfrm>
          <a:prstGeom prst="rect">
            <a:avLst/>
          </a:prstGeom>
          <a:noFill/>
        </p:spPr>
        <p:txBody>
          <a:bodyPr wrap="square" lIns="0" tIns="0" rIns="0" bIns="0" rtlCol="0" anchor="t" anchorCtr="0">
            <a:spAutoFit/>
          </a:bodyPr>
          <a:lstStyle/>
          <a:p>
            <a:pPr marL="0" marR="0" lvl="0" indent="0" algn="just" defTabSz="573054" rtl="0" eaLnBrk="1" fontAlgn="auto" latinLnBrk="0" hangingPunct="1">
              <a:lnSpc>
                <a:spcPct val="100000"/>
              </a:lnSpc>
              <a:spcBef>
                <a:spcPts val="0"/>
              </a:spcBef>
              <a:spcAft>
                <a:spcPts val="0"/>
              </a:spcAft>
              <a:buClrTx/>
              <a:buSzTx/>
              <a:buFontTx/>
              <a:buNone/>
              <a:tabLst/>
              <a:defRPr/>
            </a:pPr>
            <a:r>
              <a:rPr lang="en-US" sz="900" dirty="0">
                <a:solidFill>
                  <a:srgbClr val="B1B3B6">
                    <a:lumMod val="50000"/>
                  </a:srgbClr>
                </a:solidFill>
                <a:latin typeface="Arial Narrow" panose="020B0606020202030204" pitchFamily="34" charset="0"/>
                <a:cs typeface="Arial" panose="020B0604020202020204" pitchFamily="34" charset="0"/>
              </a:rPr>
              <a:t>4</a:t>
            </a:r>
            <a:r>
              <a:rPr kumimoji="0" lang="en-US" sz="900" b="0" i="0" u="none" strike="noStrike" kern="1200" cap="none" spc="0" normalizeH="0" baseline="0" noProof="0">
                <a:ln>
                  <a:noFill/>
                </a:ln>
                <a:solidFill>
                  <a:srgbClr val="B1B3B6">
                    <a:lumMod val="50000"/>
                  </a:srgbClr>
                </a:solidFill>
                <a:effectLst/>
                <a:uLnTx/>
                <a:uFillTx/>
                <a:latin typeface="Arial Narrow" panose="020B0606020202030204" pitchFamily="34" charset="0"/>
                <a:ea typeface="+mn-ea"/>
                <a:cs typeface="Arial" panose="020B0604020202020204" pitchFamily="34" charset="0"/>
              </a:rPr>
              <a:t>. There is no complete and reliable data set for private investments. The information is extremely limited, and most data is compiled from funds that elect to self-report and tend to be biased toward higher performing funds. Losses are underreported. Funds included in these measures lack commonality and transparency. Over time, components of the data may change. Funds may begin or cease to be represented based on these factors, thereby creating a “survivorship bias” that may additionally impact the data reported.</a:t>
            </a:r>
          </a:p>
          <a:p>
            <a:pPr marL="0" marR="0" lvl="0" indent="0" algn="just" defTabSz="573054" rtl="0" eaLnBrk="1" fontAlgn="auto" latinLnBrk="0" hangingPunct="1">
              <a:lnSpc>
                <a:spcPct val="100000"/>
              </a:lnSpc>
              <a:spcBef>
                <a:spcPts val="0"/>
              </a:spcBef>
              <a:spcAft>
                <a:spcPts val="0"/>
              </a:spcAft>
              <a:buClrTx/>
              <a:buSzTx/>
              <a:buFontTx/>
              <a:buNone/>
              <a:tabLst/>
              <a:defRPr/>
            </a:pPr>
            <a:r>
              <a:rPr lang="en-US" sz="900" dirty="0">
                <a:solidFill>
                  <a:srgbClr val="B1B3B6">
                    <a:lumMod val="50000"/>
                  </a:srgbClr>
                </a:solidFill>
                <a:latin typeface="Arial Narrow" panose="020B0606020202030204" pitchFamily="34" charset="0"/>
                <a:cs typeface="Arial" panose="020B0604020202020204" pitchFamily="34" charset="0"/>
              </a:rPr>
              <a:t>5</a:t>
            </a:r>
            <a:r>
              <a:rPr lang="en-US" sz="900">
                <a:solidFill>
                  <a:srgbClr val="B1B3B6">
                    <a:lumMod val="50000"/>
                  </a:srgbClr>
                </a:solidFill>
                <a:latin typeface="Arial Narrow" panose="020B0606020202030204" pitchFamily="34" charset="0"/>
                <a:cs typeface="Arial" panose="020B0604020202020204" pitchFamily="34" charset="0"/>
              </a:rPr>
              <a:t>. Pitchbook: </a:t>
            </a:r>
            <a:r>
              <a:rPr kumimoji="0" lang="en-US" sz="900" b="0" i="0" u="none" strike="noStrike" kern="1200" cap="none" spc="0" normalizeH="0" baseline="0" noProof="0">
                <a:ln>
                  <a:noFill/>
                </a:ln>
                <a:solidFill>
                  <a:srgbClr val="B1B3B6">
                    <a:lumMod val="50000"/>
                  </a:srgbClr>
                </a:solidFill>
                <a:effectLst/>
                <a:uLnTx/>
                <a:uFillTx/>
                <a:latin typeface="Arial Narrow" panose="020B0606020202030204" pitchFamily="34" charset="0"/>
                <a:ea typeface="+mn-ea"/>
                <a:cs typeface="Arial" panose="020B0604020202020204" pitchFamily="34" charset="0"/>
              </a:rPr>
              <a:t>2025 Annual US PE Breakdown. Published on January 14, 2026.</a:t>
            </a:r>
          </a:p>
          <a:p>
            <a:pPr marL="0" marR="0" lvl="0" indent="0" algn="just" defTabSz="573054" rtl="0" eaLnBrk="1" fontAlgn="auto" latinLnBrk="0" hangingPunct="1">
              <a:lnSpc>
                <a:spcPct val="100000"/>
              </a:lnSpc>
              <a:spcBef>
                <a:spcPts val="0"/>
              </a:spcBef>
              <a:spcAft>
                <a:spcPts val="0"/>
              </a:spcAft>
              <a:buClrTx/>
              <a:buSzTx/>
              <a:buFontTx/>
              <a:buNone/>
              <a:tabLst/>
              <a:defRPr/>
            </a:pPr>
            <a:r>
              <a:rPr lang="en-US" sz="900" dirty="0">
                <a:solidFill>
                  <a:srgbClr val="B1B3B6">
                    <a:lumMod val="50000"/>
                  </a:srgbClr>
                </a:solidFill>
                <a:latin typeface="Arial Narrow" panose="020B0606020202030204" pitchFamily="34" charset="0"/>
                <a:cs typeface="Arial" panose="020B0604020202020204" pitchFamily="34" charset="0"/>
              </a:rPr>
              <a:t>6</a:t>
            </a:r>
            <a:r>
              <a:rPr lang="en-US" sz="900">
                <a:solidFill>
                  <a:srgbClr val="B1B3B6">
                    <a:lumMod val="50000"/>
                  </a:srgbClr>
                </a:solidFill>
                <a:latin typeface="Arial Narrow" panose="020B0606020202030204" pitchFamily="34" charset="0"/>
                <a:cs typeface="Arial" panose="020B0604020202020204" pitchFamily="34" charset="0"/>
              </a:rPr>
              <a:t>. Source: Pitchbook. As of December 31, 2025.</a:t>
            </a:r>
          </a:p>
        </p:txBody>
      </p:sp>
      <p:sp>
        <p:nvSpPr>
          <p:cNvPr id="7" name="Footer Placeholder 4">
            <a:extLst>
              <a:ext uri="{FF2B5EF4-FFF2-40B4-BE49-F238E27FC236}">
                <a16:creationId xmlns:a16="http://schemas.microsoft.com/office/drawing/2014/main" id="{9C2B0F9E-A2E1-E98E-1A83-FD479F661E79}"/>
              </a:ext>
            </a:extLst>
          </p:cNvPr>
          <p:cNvSpPr txBox="1">
            <a:spLocks/>
          </p:cNvSpPr>
          <p:nvPr/>
        </p:nvSpPr>
        <p:spPr>
          <a:xfrm>
            <a:off x="7165650" y="9719569"/>
            <a:ext cx="501502" cy="131497"/>
          </a:xfrm>
          <a:prstGeom prst="rect">
            <a:avLst/>
          </a:prstGeom>
        </p:spPr>
        <p:txBody>
          <a:bodyPr vert="horz" lIns="0" tIns="0" rIns="0" bIns="0" rtlCol="0" anchor="t" anchorCtr="0"/>
          <a:lstStyle>
            <a:defPPr>
              <a:defRPr lang="en-US"/>
            </a:defPPr>
            <a:lvl1pPr marL="0" algn="ctr" defTabSz="914400" rtl="0" eaLnBrk="1" latinLnBrk="0" hangingPunct="1">
              <a:defRPr sz="900" b="0" i="0" kern="1200" cap="all" spc="100" baseline="0">
                <a:solidFill>
                  <a:schemeClr val="tx2"/>
                </a:solidFill>
                <a:latin typeface="Expressway Light" panose="020B0304020200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all" spc="100" normalizeH="0" baseline="0" noProof="0">
                <a:ln>
                  <a:noFill/>
                </a:ln>
                <a:solidFill>
                  <a:srgbClr val="000000"/>
                </a:solidFill>
                <a:effectLst/>
                <a:uLnTx/>
                <a:uFillTx/>
                <a:latin typeface="Arial Narrow" panose="020B0606020202030204" pitchFamily="34" charset="0"/>
                <a:ea typeface="+mn-ea"/>
                <a:cs typeface="+mn-cs"/>
              </a:rPr>
              <a:t>3</a:t>
            </a:r>
          </a:p>
        </p:txBody>
      </p:sp>
      <p:graphicFrame>
        <p:nvGraphicFramePr>
          <p:cNvPr id="6" name="Chart 5">
            <a:extLst>
              <a:ext uri="{FF2B5EF4-FFF2-40B4-BE49-F238E27FC236}">
                <a16:creationId xmlns:a16="http://schemas.microsoft.com/office/drawing/2014/main" id="{44836374-A368-E904-F969-4D4EB1FC63C6}"/>
              </a:ext>
            </a:extLst>
          </p:cNvPr>
          <p:cNvGraphicFramePr>
            <a:graphicFrameLocks/>
          </p:cNvGraphicFramePr>
          <p:nvPr>
            <p:extLst>
              <p:ext uri="{D42A27DB-BD31-4B8C-83A1-F6EECF244321}">
                <p14:modId xmlns:p14="http://schemas.microsoft.com/office/powerpoint/2010/main" val="1843740186"/>
              </p:ext>
            </p:extLst>
          </p:nvPr>
        </p:nvGraphicFramePr>
        <p:xfrm>
          <a:off x="335883" y="4782979"/>
          <a:ext cx="7100635" cy="3600986"/>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a:extLst>
              <a:ext uri="{FF2B5EF4-FFF2-40B4-BE49-F238E27FC236}">
                <a16:creationId xmlns:a16="http://schemas.microsoft.com/office/drawing/2014/main" id="{1248E4DC-CC06-D3CC-3AA1-8418BD5475E2}"/>
              </a:ext>
            </a:extLst>
          </p:cNvPr>
          <p:cNvSpPr txBox="1"/>
          <p:nvPr/>
        </p:nvSpPr>
        <p:spPr>
          <a:xfrm>
            <a:off x="5594381" y="592278"/>
            <a:ext cx="1827913" cy="153888"/>
          </a:xfrm>
          <a:prstGeom prst="rect">
            <a:avLst/>
          </a:prstGeom>
          <a:noFill/>
        </p:spPr>
        <p:txBody>
          <a:bodyPr wrap="square" lIns="0" tIns="0" rIns="0" bIns="0" rtlCol="0">
            <a:spAutoFit/>
          </a:bodyPr>
          <a:lstStyle/>
          <a:p>
            <a:pPr marL="0" marR="0" algn="r">
              <a:spcBef>
                <a:spcPts val="0"/>
              </a:spcBef>
              <a:spcAft>
                <a:spcPts val="0"/>
              </a:spcAft>
            </a:pPr>
            <a:r>
              <a:rPr lang="en-US" sz="1000" spc="-10" dirty="0">
                <a:solidFill>
                  <a:srgbClr val="5DBABC"/>
                </a:solidFill>
                <a:latin typeface="Arial" panose="020B0604020202020204" pitchFamily="34" charset="0"/>
                <a:cs typeface="Arial" panose="020B0604020202020204" pitchFamily="34" charset="0"/>
              </a:rPr>
              <a:t>AS OF DECEMBER 31, 2025</a:t>
            </a:r>
            <a:endParaRPr lang="en-US" sz="1000" dirty="0">
              <a:solidFill>
                <a:srgbClr val="5DBABC"/>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660906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1AF6B5E-12D9-9787-2477-003AED8920DC}"/>
              </a:ext>
            </a:extLst>
          </p:cNvPr>
          <p:cNvSpPr txBox="1"/>
          <p:nvPr/>
        </p:nvSpPr>
        <p:spPr>
          <a:xfrm>
            <a:off x="335882" y="3813492"/>
            <a:ext cx="7100636" cy="1938992"/>
          </a:xfrm>
          <a:prstGeom prst="rect">
            <a:avLst/>
          </a:prstGeom>
          <a:noFill/>
        </p:spPr>
        <p:txBody>
          <a:bodyPr wrap="square" lIns="0" tIns="0" rIns="0" bIns="0" rtlCol="0" anchor="t" anchorCtr="0">
            <a:spAutoFit/>
          </a:bodyPr>
          <a:lstStyle/>
          <a:p>
            <a:pPr algn="just" fontAlgn="base"/>
            <a:r>
              <a:rPr lang="en-US" sz="1050">
                <a:solidFill>
                  <a:srgbClr val="000000"/>
                </a:solidFill>
                <a:effectLst/>
                <a:latin typeface="Arial" panose="020B0604020202020204" pitchFamily="34" charset="0"/>
                <a:ea typeface="Times New Roman" panose="02020603050405020304" pitchFamily="18" charset="0"/>
                <a:cs typeface="Arial" panose="020B0604020202020204" pitchFamily="34" charset="0"/>
              </a:rPr>
              <a:t>In 2025, the U.S. PE fundraising environment had its weakest year since 2020</a:t>
            </a:r>
            <a:r>
              <a:rPr lang="en-US" sz="10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r>
              <a:rPr lang="en-US" sz="1050">
                <a:solidFill>
                  <a:srgbClr val="000000"/>
                </a:solidFill>
                <a:effectLst/>
                <a:latin typeface="Arial" panose="020B0604020202020204" pitchFamily="34" charset="0"/>
                <a:ea typeface="Times New Roman" panose="02020603050405020304" pitchFamily="18" charset="0"/>
                <a:cs typeface="Arial" panose="020B0604020202020204" pitchFamily="34" charset="0"/>
              </a:rPr>
              <a:t> with 327 funds holding final closes with an aggregate capital raise of $278 billion, representing material year-over-year declines in both fund count and capital raised. While exit activity has shown signs of recovery, it has not yet reached a sufficient pace to help improve fundraising efforts. With less capital available to allocate, many LPs are consolidating the number of managers they commit capital to, often siding with managers </a:t>
            </a:r>
            <a:r>
              <a:rPr lang="en-US" sz="10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with whom </a:t>
            </a:r>
            <a:r>
              <a:rPr lang="en-US" sz="1050">
                <a:solidFill>
                  <a:srgbClr val="000000"/>
                </a:solidFill>
                <a:effectLst/>
                <a:latin typeface="Arial" panose="020B0604020202020204" pitchFamily="34" charset="0"/>
                <a:ea typeface="Times New Roman" panose="02020603050405020304" pitchFamily="18" charset="0"/>
                <a:cs typeface="Arial" panose="020B0604020202020204" pitchFamily="34" charset="0"/>
              </a:rPr>
              <a:t>they have </a:t>
            </a:r>
            <a:r>
              <a:rPr lang="en-US" sz="10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long-standing </a:t>
            </a:r>
            <a:r>
              <a:rPr lang="en-US" sz="1050">
                <a:solidFill>
                  <a:srgbClr val="000000"/>
                </a:solidFill>
                <a:effectLst/>
                <a:latin typeface="Arial" panose="020B0604020202020204" pitchFamily="34" charset="0"/>
                <a:ea typeface="Times New Roman" panose="02020603050405020304" pitchFamily="18" charset="0"/>
                <a:cs typeface="Arial" panose="020B0604020202020204" pitchFamily="34" charset="0"/>
              </a:rPr>
              <a:t>relationships. As shown in the chart above, the average fund size was ~50% larger in 2025 than 2024. Median hold times for US PE-backed exits (6.0 years at </a:t>
            </a:r>
            <a:r>
              <a:rPr lang="en-US" sz="1050">
                <a:solidFill>
                  <a:srgbClr val="000000"/>
                </a:solidFill>
                <a:latin typeface="Arial" panose="020B0604020202020204" pitchFamily="34" charset="0"/>
                <a:ea typeface="Times New Roman" panose="02020603050405020304" pitchFamily="18" charset="0"/>
                <a:cs typeface="Arial" panose="020B0604020202020204" pitchFamily="34" charset="0"/>
              </a:rPr>
              <a:t>YE 2025) </a:t>
            </a:r>
            <a:r>
              <a:rPr lang="en-US" sz="1050">
                <a:solidFill>
                  <a:srgbClr val="000000"/>
                </a:solidFill>
                <a:effectLst/>
                <a:latin typeface="Arial" panose="020B0604020202020204" pitchFamily="34" charset="0"/>
                <a:ea typeface="Times New Roman" panose="02020603050405020304" pitchFamily="18" charset="0"/>
                <a:cs typeface="Arial" panose="020B0604020202020204" pitchFamily="34" charset="0"/>
              </a:rPr>
              <a:t>continues to trend downward from its 2023 peak when it recorded a seven-year median. As for companies still being held by their PE firms, the median hold time has climbed to 4.0 years—its highest point since 2011. The narrowing gap between the median hold times of exited companies and existing companies reflects characteristics of the recent exit recovery—concentrated around a few high-quality, mega-deal assets while a larger swath of smaller assets still struggles. The winning assets are securing exits more quickly in an improved market, driving exit recovery, while those that remain continue to age.</a:t>
            </a:r>
          </a:p>
        </p:txBody>
      </p:sp>
      <p:sp>
        <p:nvSpPr>
          <p:cNvPr id="5" name="Footer Placeholder 4">
            <a:extLst>
              <a:ext uri="{FF2B5EF4-FFF2-40B4-BE49-F238E27FC236}">
                <a16:creationId xmlns:a16="http://schemas.microsoft.com/office/drawing/2014/main" id="{3B82E245-B0E3-0904-F931-0277F06A65E1}"/>
              </a:ext>
            </a:extLst>
          </p:cNvPr>
          <p:cNvSpPr txBox="1">
            <a:spLocks/>
          </p:cNvSpPr>
          <p:nvPr/>
        </p:nvSpPr>
        <p:spPr>
          <a:xfrm>
            <a:off x="7155017" y="9705272"/>
            <a:ext cx="501502" cy="138499"/>
          </a:xfrm>
          <a:prstGeom prst="rect">
            <a:avLst/>
          </a:prstGeom>
        </p:spPr>
        <p:txBody>
          <a:bodyPr vert="horz" lIns="0" tIns="0" rIns="0" bIns="0" rtlCol="0" anchor="t" anchorCtr="0"/>
          <a:lstStyle>
            <a:defPPr>
              <a:defRPr lang="en-US"/>
            </a:defPPr>
            <a:lvl1pPr marL="0" algn="ctr" defTabSz="914400" rtl="0" eaLnBrk="1" latinLnBrk="0" hangingPunct="1">
              <a:defRPr sz="900" b="0" i="0" kern="1200" cap="all" spc="100" baseline="0">
                <a:solidFill>
                  <a:schemeClr val="tx2"/>
                </a:solidFill>
                <a:latin typeface="Expressway Light" panose="020B0304020200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all" spc="100" normalizeH="0" baseline="0" noProof="0">
                <a:ln>
                  <a:noFill/>
                </a:ln>
                <a:solidFill>
                  <a:srgbClr val="000000"/>
                </a:solidFill>
                <a:effectLst/>
                <a:uLnTx/>
                <a:uFillTx/>
                <a:latin typeface="Arial Narrow" panose="020B0606020202030204" pitchFamily="34" charset="0"/>
                <a:ea typeface="+mn-ea"/>
                <a:cs typeface="+mn-cs"/>
              </a:rPr>
              <a:t>4</a:t>
            </a:r>
          </a:p>
        </p:txBody>
      </p:sp>
      <p:sp>
        <p:nvSpPr>
          <p:cNvPr id="4" name="TextBox 3">
            <a:extLst>
              <a:ext uri="{FF2B5EF4-FFF2-40B4-BE49-F238E27FC236}">
                <a16:creationId xmlns:a16="http://schemas.microsoft.com/office/drawing/2014/main" id="{A2C64A92-D8CC-0439-5E2D-B17E16049D00}"/>
              </a:ext>
            </a:extLst>
          </p:cNvPr>
          <p:cNvSpPr txBox="1"/>
          <p:nvPr/>
        </p:nvSpPr>
        <p:spPr>
          <a:xfrm>
            <a:off x="335882" y="8874275"/>
            <a:ext cx="7100636" cy="692497"/>
          </a:xfrm>
          <a:prstGeom prst="rect">
            <a:avLst/>
          </a:prstGeom>
          <a:noFill/>
        </p:spPr>
        <p:txBody>
          <a:bodyPr wrap="square" lIns="0" tIns="0" rIns="0" bIns="0" rtlCol="0" anchor="t" anchorCtr="0">
            <a:spAutoFit/>
          </a:bodyPr>
          <a:lstStyle/>
          <a:p>
            <a:pPr>
              <a:defRPr/>
            </a:pPr>
            <a:r>
              <a:rPr lang="en-US" sz="900" dirty="0">
                <a:solidFill>
                  <a:srgbClr val="B1B3B6">
                    <a:lumMod val="50000"/>
                  </a:srgbClr>
                </a:solidFill>
                <a:latin typeface="Arial Narrow" panose="020B0606020202030204" pitchFamily="34" charset="0"/>
                <a:cs typeface="Arial" panose="020B0604020202020204" pitchFamily="34" charset="0"/>
              </a:rPr>
              <a:t>7</a:t>
            </a:r>
            <a:r>
              <a:rPr lang="en-US" sz="900">
                <a:solidFill>
                  <a:srgbClr val="B1B3B6">
                    <a:lumMod val="50000"/>
                  </a:srgbClr>
                </a:solidFill>
                <a:latin typeface="Arial Narrow" panose="020B0606020202030204" pitchFamily="34" charset="0"/>
                <a:cs typeface="Arial" panose="020B0604020202020204" pitchFamily="34" charset="0"/>
              </a:rPr>
              <a:t>. Source: Pitchbook. As of December 31, 2025. There is no complete and reliable data set for private investments. The information is extremely limited, and most data is compiled from funds that elect to self-report and tend to be biased toward higher performing funds. Losses are underreported. Funds included in these measures lack commonality and transparency. Over time, components of the data may change. Funds may begin or cease to be represented based on these factors, thereby creating a "survivorship bias" that may additionally impact the data reported.</a:t>
            </a:r>
          </a:p>
          <a:p>
            <a:pPr marL="0" marR="0" lvl="0" indent="0" algn="just" defTabSz="573054" rtl="0" eaLnBrk="1" fontAlgn="auto" latinLnBrk="0" hangingPunct="1">
              <a:lnSpc>
                <a:spcPct val="100000"/>
              </a:lnSpc>
              <a:spcBef>
                <a:spcPts val="0"/>
              </a:spcBef>
              <a:spcAft>
                <a:spcPts val="0"/>
              </a:spcAft>
              <a:buClrTx/>
              <a:buSzTx/>
              <a:buFontTx/>
              <a:buNone/>
              <a:tabLst/>
              <a:defRPr/>
            </a:pPr>
            <a:endParaRPr lang="en-US" sz="900">
              <a:solidFill>
                <a:srgbClr val="B1B3B6">
                  <a:lumMod val="50000"/>
                </a:srgbClr>
              </a:solidFill>
              <a:latin typeface="Arial Narrow" panose="020B0606020202030204" pitchFamily="34" charset="0"/>
              <a:cs typeface="Arial" panose="020B0604020202020204" pitchFamily="34" charset="0"/>
            </a:endParaRPr>
          </a:p>
        </p:txBody>
      </p:sp>
      <p:graphicFrame>
        <p:nvGraphicFramePr>
          <p:cNvPr id="7" name="Chart 6">
            <a:extLst>
              <a:ext uri="{FF2B5EF4-FFF2-40B4-BE49-F238E27FC236}">
                <a16:creationId xmlns:a16="http://schemas.microsoft.com/office/drawing/2014/main" id="{369C9719-F9EF-8E68-EB6D-24153AFE9D9F}"/>
              </a:ext>
            </a:extLst>
          </p:cNvPr>
          <p:cNvGraphicFramePr>
            <a:graphicFrameLocks/>
          </p:cNvGraphicFramePr>
          <p:nvPr>
            <p:extLst>
              <p:ext uri="{D42A27DB-BD31-4B8C-83A1-F6EECF244321}">
                <p14:modId xmlns:p14="http://schemas.microsoft.com/office/powerpoint/2010/main" val="2633268097"/>
              </p:ext>
            </p:extLst>
          </p:nvPr>
        </p:nvGraphicFramePr>
        <p:xfrm>
          <a:off x="335882" y="1096514"/>
          <a:ext cx="7100636" cy="2609161"/>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Chart 7">
            <a:extLst>
              <a:ext uri="{FF2B5EF4-FFF2-40B4-BE49-F238E27FC236}">
                <a16:creationId xmlns:a16="http://schemas.microsoft.com/office/drawing/2014/main" id="{0C84BC88-8155-56FA-52F3-F5B2D0E4FBE5}"/>
              </a:ext>
            </a:extLst>
          </p:cNvPr>
          <p:cNvGraphicFramePr>
            <a:graphicFrameLocks/>
          </p:cNvGraphicFramePr>
          <p:nvPr>
            <p:extLst>
              <p:ext uri="{D42A27DB-BD31-4B8C-83A1-F6EECF244321}">
                <p14:modId xmlns:p14="http://schemas.microsoft.com/office/powerpoint/2010/main" val="411987424"/>
              </p:ext>
            </p:extLst>
          </p:nvPr>
        </p:nvGraphicFramePr>
        <p:xfrm>
          <a:off x="351257" y="5861640"/>
          <a:ext cx="7069886" cy="2904818"/>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a:extLst>
              <a:ext uri="{FF2B5EF4-FFF2-40B4-BE49-F238E27FC236}">
                <a16:creationId xmlns:a16="http://schemas.microsoft.com/office/drawing/2014/main" id="{266D2886-FAA8-ADCB-5660-ABFA776DFFC6}"/>
              </a:ext>
            </a:extLst>
          </p:cNvPr>
          <p:cNvSpPr txBox="1"/>
          <p:nvPr/>
        </p:nvSpPr>
        <p:spPr>
          <a:xfrm>
            <a:off x="5594381" y="592278"/>
            <a:ext cx="1827913" cy="153888"/>
          </a:xfrm>
          <a:prstGeom prst="rect">
            <a:avLst/>
          </a:prstGeom>
          <a:noFill/>
        </p:spPr>
        <p:txBody>
          <a:bodyPr wrap="square" lIns="0" tIns="0" rIns="0" bIns="0" rtlCol="0">
            <a:spAutoFit/>
          </a:bodyPr>
          <a:lstStyle/>
          <a:p>
            <a:pPr marL="0" marR="0" algn="r">
              <a:spcBef>
                <a:spcPts val="0"/>
              </a:spcBef>
              <a:spcAft>
                <a:spcPts val="0"/>
              </a:spcAft>
            </a:pPr>
            <a:r>
              <a:rPr lang="en-US" sz="1000" spc="-10" dirty="0">
                <a:solidFill>
                  <a:srgbClr val="5DBABC"/>
                </a:solidFill>
                <a:latin typeface="Arial" panose="020B0604020202020204" pitchFamily="34" charset="0"/>
                <a:cs typeface="Arial" panose="020B0604020202020204" pitchFamily="34" charset="0"/>
              </a:rPr>
              <a:t>AS OF DECEMBER 31, 2025</a:t>
            </a:r>
            <a:endParaRPr lang="en-US" sz="1000" dirty="0">
              <a:solidFill>
                <a:srgbClr val="5DBABC"/>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61167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EFEC050-DB3F-B5B2-0AA6-AB97BA2AC4F2}"/>
              </a:ext>
            </a:extLst>
          </p:cNvPr>
          <p:cNvSpPr txBox="1"/>
          <p:nvPr/>
        </p:nvSpPr>
        <p:spPr>
          <a:xfrm>
            <a:off x="277888" y="921965"/>
            <a:ext cx="7100636" cy="246221"/>
          </a:xfrm>
          <a:prstGeom prst="rect">
            <a:avLst/>
          </a:prstGeom>
          <a:noFill/>
        </p:spPr>
        <p:txBody>
          <a:bodyPr wrap="square" lIns="0" tIns="0" rIns="0" bIns="0" rtlCol="0">
            <a:spAutoFit/>
          </a:bodyPr>
          <a:lstStyle/>
          <a:p>
            <a:pPr marL="0" marR="0" lvl="0" indent="0" algn="l" defTabSz="573054" rtl="0" eaLnBrk="1" fontAlgn="auto" latinLnBrk="0" hangingPunct="1">
              <a:lnSpc>
                <a:spcPct val="100000"/>
              </a:lnSpc>
              <a:spcBef>
                <a:spcPts val="0"/>
              </a:spcBef>
              <a:spcAft>
                <a:spcPts val="300"/>
              </a:spcAft>
              <a:buClrTx/>
              <a:buSzTx/>
              <a:buFontTx/>
              <a:buNone/>
              <a:tabLst/>
              <a:defRPr/>
            </a:pPr>
            <a:r>
              <a:rPr kumimoji="0" lang="en-US" sz="1600" b="0" i="0" u="none" strike="noStrike" kern="1200" cap="none" spc="0" normalizeH="0" baseline="0" noProof="0">
                <a:ln>
                  <a:noFill/>
                </a:ln>
                <a:solidFill>
                  <a:srgbClr val="015E8F">
                    <a:lumMod val="50000"/>
                  </a:srgbClr>
                </a:solidFill>
                <a:effectLst/>
                <a:uLnTx/>
                <a:uFillTx/>
                <a:latin typeface="Arial" panose="020B0604020202020204" pitchFamily="34" charset="0"/>
                <a:ea typeface="+mn-ea"/>
                <a:cs typeface="Arial" panose="020B0604020202020204" pitchFamily="34" charset="0"/>
              </a:rPr>
              <a:t>Direct Co-Investments</a:t>
            </a:r>
            <a:endParaRPr kumimoji="0" lang="en-US" sz="1050" b="0" i="0" u="none" strike="noStrike" kern="1200" cap="none" spc="-10" normalizeH="0" baseline="0" noProof="0">
              <a:ln>
                <a:noFill/>
              </a:ln>
              <a:solidFill>
                <a:srgbClr val="015E8F">
                  <a:lumMod val="50000"/>
                </a:srgbClr>
              </a:solidFill>
              <a:effectLst/>
              <a:uLnTx/>
              <a:uFillTx/>
              <a:latin typeface="Arial" panose="020B0604020202020204" pitchFamily="34" charset="0"/>
              <a:ea typeface="+mn-ea"/>
              <a:cs typeface="Arial" panose="020B0604020202020204" pitchFamily="34" charset="0"/>
            </a:endParaRPr>
          </a:p>
        </p:txBody>
      </p:sp>
      <p:sp>
        <p:nvSpPr>
          <p:cNvPr id="5" name="Footer Placeholder 4">
            <a:extLst>
              <a:ext uri="{FF2B5EF4-FFF2-40B4-BE49-F238E27FC236}">
                <a16:creationId xmlns:a16="http://schemas.microsoft.com/office/drawing/2014/main" id="{66334609-B425-6CA9-0B13-D8F276377135}"/>
              </a:ext>
            </a:extLst>
          </p:cNvPr>
          <p:cNvSpPr txBox="1">
            <a:spLocks/>
          </p:cNvSpPr>
          <p:nvPr/>
        </p:nvSpPr>
        <p:spPr>
          <a:xfrm>
            <a:off x="7165650" y="9714069"/>
            <a:ext cx="501502" cy="115731"/>
          </a:xfrm>
          <a:prstGeom prst="rect">
            <a:avLst/>
          </a:prstGeom>
        </p:spPr>
        <p:txBody>
          <a:bodyPr vert="horz" lIns="0" tIns="0" rIns="0" bIns="0" rtlCol="0" anchor="t" anchorCtr="0"/>
          <a:lstStyle>
            <a:defPPr>
              <a:defRPr lang="en-US"/>
            </a:defPPr>
            <a:lvl1pPr marL="0" algn="ctr" defTabSz="914400" rtl="0" eaLnBrk="1" latinLnBrk="0" hangingPunct="1">
              <a:defRPr sz="900" b="0" i="0" kern="1200" cap="all" spc="100" baseline="0">
                <a:solidFill>
                  <a:schemeClr val="tx2"/>
                </a:solidFill>
                <a:latin typeface="Expressway Light" panose="020B0304020200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all" spc="100" normalizeH="0" baseline="0" noProof="0">
                <a:ln>
                  <a:noFill/>
                </a:ln>
                <a:solidFill>
                  <a:srgbClr val="000000"/>
                </a:solidFill>
                <a:effectLst/>
                <a:uLnTx/>
                <a:uFillTx/>
                <a:latin typeface="Arial Narrow" panose="020B0606020202030204" pitchFamily="34" charset="0"/>
                <a:ea typeface="+mn-ea"/>
                <a:cs typeface="+mn-cs"/>
              </a:rPr>
              <a:t>5</a:t>
            </a:r>
          </a:p>
        </p:txBody>
      </p:sp>
      <p:sp>
        <p:nvSpPr>
          <p:cNvPr id="7" name="TextBox 6">
            <a:extLst>
              <a:ext uri="{FF2B5EF4-FFF2-40B4-BE49-F238E27FC236}">
                <a16:creationId xmlns:a16="http://schemas.microsoft.com/office/drawing/2014/main" id="{3BC2460E-41E8-5CBE-C31A-1EE97E8F6E2A}"/>
              </a:ext>
            </a:extLst>
          </p:cNvPr>
          <p:cNvSpPr txBox="1"/>
          <p:nvPr/>
        </p:nvSpPr>
        <p:spPr>
          <a:xfrm>
            <a:off x="277888" y="1168186"/>
            <a:ext cx="7096468" cy="6786473"/>
          </a:xfrm>
          <a:prstGeom prst="rect">
            <a:avLst/>
          </a:prstGeom>
          <a:noFill/>
        </p:spPr>
        <p:txBody>
          <a:bodyPr wrap="square" lIns="0" tIns="0" rIns="0" bIns="0" rtlCol="0" anchor="t" anchorCtr="0">
            <a:spAutoFit/>
          </a:bodyPr>
          <a:lstStyle/>
          <a:p>
            <a:pPr>
              <a:defRPr/>
            </a:pPr>
            <a:r>
              <a:rPr kumimoji="0" lang="en-US" sz="1000" b="0" i="0" u="none" strike="noStrike" kern="1200" cap="none" spc="0" normalizeH="0" baseline="0" noProof="0" dirty="0">
                <a:ln>
                  <a:noFill/>
                </a:ln>
                <a:solidFill>
                  <a:srgbClr val="000000"/>
                </a:solidFill>
                <a:effectLst/>
                <a:uLnTx/>
                <a:uFillTx/>
                <a:latin typeface="Arial"/>
                <a:cs typeface="Arial"/>
              </a:rPr>
              <a:t>During the fourth quarter of 2025, PMPEX</a:t>
            </a:r>
            <a:r>
              <a:rPr lang="en-US" sz="1000" dirty="0">
                <a:solidFill>
                  <a:srgbClr val="000000"/>
                </a:solidFill>
                <a:latin typeface="Arial"/>
                <a:cs typeface="Arial"/>
              </a:rPr>
              <a:t> did not close or fund any new co-investments. As of December 31, the Fund has 33 co-investments, including follow-on investments, with 24 unique GPs.</a:t>
            </a:r>
            <a:endParaRPr lang="en-US" sz="1000" b="0" i="0" u="none" strike="noStrike" kern="1200" cap="none" spc="0" normalizeH="0" baseline="0" noProof="0" dirty="0">
              <a:ln>
                <a:noFill/>
              </a:ln>
              <a:solidFill>
                <a:srgbClr val="000000"/>
              </a:solidFill>
              <a:effectLst/>
              <a:uLnTx/>
              <a:uFillTx/>
              <a:latin typeface="Arial"/>
              <a:cs typeface="Arial"/>
            </a:endParaRPr>
          </a:p>
          <a:p>
            <a:pPr marL="0" marR="0" lvl="0" indent="0" algn="l" defTabSz="573054"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573054"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dirty="0">
                <a:ln>
                  <a:noFill/>
                </a:ln>
                <a:solidFill>
                  <a:schemeClr val="tx2">
                    <a:lumMod val="50000"/>
                  </a:schemeClr>
                </a:solidFill>
                <a:effectLst/>
                <a:uLnTx/>
                <a:uFillTx/>
                <a:latin typeface="Arial"/>
                <a:cs typeface="Arial"/>
              </a:rPr>
              <a:t>Closed Co-Investments</a:t>
            </a:r>
            <a:endParaRPr lang="en-US" sz="1400" b="0" i="1" u="none" strike="noStrike" kern="1200" cap="none" spc="0" normalizeH="0" baseline="0" noProof="0" dirty="0">
              <a:ln>
                <a:noFill/>
              </a:ln>
              <a:solidFill>
                <a:schemeClr val="tx2">
                  <a:lumMod val="50000"/>
                </a:schemeClr>
              </a:solidFill>
              <a:effectLst/>
              <a:uLnTx/>
              <a:uFillTx/>
              <a:latin typeface="Arial"/>
              <a:cs typeface="Arial"/>
            </a:endParaRPr>
          </a:p>
          <a:p>
            <a:pPr>
              <a:spcBef>
                <a:spcPts val="600"/>
              </a:spcBef>
              <a:defRPr/>
            </a:pPr>
            <a:r>
              <a:rPr lang="en-US" sz="1000" dirty="0">
                <a:latin typeface="Arial" panose="020B0604020202020204" pitchFamily="34" charset="0"/>
                <a:cs typeface="Arial" panose="020B0604020202020204" pitchFamily="34" charset="0"/>
              </a:rPr>
              <a:t>There were no new co-investments approved or closed during the fourth quarter of 2025. The most recent co-investments in the portfolio, closed in Q3 2025, are detailed below.</a:t>
            </a:r>
          </a:p>
          <a:p>
            <a:pPr marL="285750" indent="-285750">
              <a:spcBef>
                <a:spcPts val="600"/>
              </a:spcBef>
              <a:buFont typeface="Geller Text SemiBold" panose="00000700000000000000" pitchFamily="2" charset="0"/>
              <a:buChar char="›"/>
              <a:defRPr/>
            </a:pPr>
            <a:r>
              <a:rPr lang="en-US" sz="1100" b="1" dirty="0">
                <a:solidFill>
                  <a:schemeClr val="tx2">
                    <a:lumMod val="50000"/>
                  </a:schemeClr>
                </a:solidFill>
                <a:latin typeface="Arial" panose="020B0604020202020204" pitchFamily="34" charset="0"/>
                <a:cs typeface="Arial" panose="020B0604020202020204" pitchFamily="34" charset="0"/>
              </a:rPr>
              <a:t>Project Cardinal –</a:t>
            </a:r>
            <a:r>
              <a:rPr lang="en-US" sz="1100" dirty="0">
                <a:solidFill>
                  <a:schemeClr val="tx1">
                    <a:lumMod val="95000"/>
                    <a:lumOff val="5000"/>
                  </a:schemeClr>
                </a:solidFill>
                <a:latin typeface="Arial" panose="020B0604020202020204" pitchFamily="34" charset="0"/>
                <a:cs typeface="Arial" panose="020B0604020202020204" pitchFamily="34" charset="0"/>
              </a:rPr>
              <a:t> </a:t>
            </a:r>
            <a:r>
              <a:rPr lang="en-US" sz="1100" dirty="0">
                <a:solidFill>
                  <a:schemeClr val="bg2">
                    <a:lumMod val="25000"/>
                  </a:schemeClr>
                </a:solidFill>
                <a:latin typeface="Arial" panose="020B0604020202020204" pitchFamily="34" charset="0"/>
                <a:cs typeface="Arial" panose="020B0604020202020204" pitchFamily="34" charset="0"/>
              </a:rPr>
              <a:t>Project Cardinal is a provider of hospice and palliative services in the Southeast U.S.</a:t>
            </a:r>
            <a:endParaRPr lang="en-US" sz="1100" dirty="0">
              <a:latin typeface="Arial" panose="020B0604020202020204" pitchFamily="34" charset="0"/>
              <a:cs typeface="Arial" panose="020B0604020202020204" pitchFamily="34" charset="0"/>
            </a:endParaRPr>
          </a:p>
          <a:p>
            <a:pPr marL="285750" indent="-285750">
              <a:spcBef>
                <a:spcPts val="600"/>
              </a:spcBef>
              <a:buFont typeface="Geller Text SemiBold" panose="00000700000000000000" pitchFamily="2" charset="0"/>
              <a:buChar char="›"/>
              <a:defRPr/>
            </a:pPr>
            <a:r>
              <a:rPr kumimoji="0" lang="en-US" sz="1100" b="1" u="none" strike="noStrike" kern="1200" cap="none" spc="0" normalizeH="0" baseline="0" noProof="0" dirty="0">
                <a:ln>
                  <a:noFill/>
                </a:ln>
                <a:solidFill>
                  <a:schemeClr val="tx2">
                    <a:lumMod val="50000"/>
                  </a:schemeClr>
                </a:solidFill>
                <a:effectLst/>
                <a:uLnTx/>
                <a:uFillTx/>
                <a:latin typeface="Arial" panose="020B0604020202020204" pitchFamily="34" charset="0"/>
                <a:ea typeface="+mn-ea"/>
                <a:cs typeface="Arial" panose="020B0604020202020204" pitchFamily="34" charset="0"/>
              </a:rPr>
              <a:t>Project </a:t>
            </a:r>
            <a:r>
              <a:rPr lang="en-US" sz="1100" b="1" dirty="0">
                <a:solidFill>
                  <a:schemeClr val="tx2">
                    <a:lumMod val="50000"/>
                  </a:schemeClr>
                </a:solidFill>
                <a:latin typeface="Arial" panose="020B0604020202020204" pitchFamily="34" charset="0"/>
                <a:cs typeface="Arial" panose="020B0604020202020204" pitchFamily="34" charset="0"/>
              </a:rPr>
              <a:t>Radiant</a:t>
            </a:r>
            <a:r>
              <a:rPr kumimoji="0" lang="en-US" sz="1100" b="1" u="none" strike="noStrike" kern="1200" cap="none" spc="0" normalizeH="0" baseline="0" noProof="0" dirty="0">
                <a:ln>
                  <a:noFill/>
                </a:ln>
                <a:solidFill>
                  <a:schemeClr val="tx2">
                    <a:lumMod val="50000"/>
                  </a:schemeClr>
                </a:solidFill>
                <a:effectLst/>
                <a:uLnTx/>
                <a:uFillTx/>
                <a:latin typeface="Arial" panose="020B0604020202020204" pitchFamily="34" charset="0"/>
                <a:ea typeface="+mn-ea"/>
                <a:cs typeface="Arial" panose="020B0604020202020204" pitchFamily="34" charset="0"/>
              </a:rPr>
              <a:t> –</a:t>
            </a:r>
            <a:r>
              <a:rPr kumimoji="0" lang="en-US" sz="1100" u="none" strike="noStrike" kern="1200" cap="none" spc="0" normalizeH="0" baseline="0" noProof="0" dirty="0">
                <a:ln>
                  <a:noFill/>
                </a:ln>
                <a:solidFill>
                  <a:schemeClr val="tx1">
                    <a:lumMod val="95000"/>
                    <a:lumOff val="5000"/>
                  </a:schemeClr>
                </a:solidFill>
                <a:effectLst/>
                <a:uLnTx/>
                <a:uFillTx/>
                <a:latin typeface="Arial" panose="020B0604020202020204" pitchFamily="34" charset="0"/>
                <a:ea typeface="+mn-ea"/>
                <a:cs typeface="Arial" panose="020B0604020202020204" pitchFamily="34" charset="0"/>
              </a:rPr>
              <a:t> </a:t>
            </a:r>
            <a:r>
              <a:rPr lang="en-US" sz="1100" dirty="0">
                <a:solidFill>
                  <a:schemeClr val="bg2">
                    <a:lumMod val="25000"/>
                  </a:schemeClr>
                </a:solidFill>
                <a:latin typeface="Arial" panose="020B0604020202020204" pitchFamily="34" charset="0"/>
                <a:cs typeface="Arial" panose="020B0604020202020204" pitchFamily="34" charset="0"/>
              </a:rPr>
              <a:t>Project Radiant is a provider of onsite services and solutions for substations and other electrical equipment.</a:t>
            </a:r>
            <a:endParaRPr kumimoji="0" lang="en-US" sz="1100" u="none" strike="noStrike" kern="1200" cap="none" spc="0" normalizeH="0" baseline="0" noProof="0" dirty="0">
              <a:ln>
                <a:noFill/>
              </a:ln>
              <a:solidFill>
                <a:schemeClr val="tx1">
                  <a:lumMod val="95000"/>
                  <a:lumOff val="5000"/>
                </a:schemeClr>
              </a:solidFill>
              <a:effectLst/>
              <a:uLnTx/>
              <a:uFillTx/>
              <a:latin typeface="Arial" panose="020B0604020202020204" pitchFamily="34" charset="0"/>
              <a:ea typeface="+mn-ea"/>
              <a:cs typeface="Arial" panose="020B0604020202020204" pitchFamily="34" charset="0"/>
            </a:endParaRPr>
          </a:p>
          <a:p>
            <a:pPr marL="285750" indent="-285750">
              <a:spcBef>
                <a:spcPts val="600"/>
              </a:spcBef>
              <a:buFont typeface="Geller Text SemiBold" panose="00000700000000000000" pitchFamily="2" charset="0"/>
              <a:buChar char="›"/>
              <a:defRPr/>
            </a:pPr>
            <a:r>
              <a:rPr kumimoji="0" lang="en-US" sz="1100" b="1" u="none" strike="noStrike" kern="1200" cap="none" spc="0" normalizeH="0" baseline="0" noProof="0" dirty="0">
                <a:ln>
                  <a:noFill/>
                </a:ln>
                <a:solidFill>
                  <a:schemeClr val="tx2">
                    <a:lumMod val="50000"/>
                  </a:schemeClr>
                </a:solidFill>
                <a:effectLst/>
                <a:uLnTx/>
                <a:uFillTx/>
                <a:latin typeface="Arial" panose="020B0604020202020204" pitchFamily="34" charset="0"/>
                <a:ea typeface="+mn-ea"/>
                <a:cs typeface="Arial" panose="020B0604020202020204" pitchFamily="34" charset="0"/>
              </a:rPr>
              <a:t>Project Protect – </a:t>
            </a:r>
            <a:r>
              <a:rPr lang="en-US" sz="1100" dirty="0">
                <a:solidFill>
                  <a:schemeClr val="bg2">
                    <a:lumMod val="25000"/>
                  </a:schemeClr>
                </a:solidFill>
                <a:latin typeface="Arial" panose="020B0604020202020204" pitchFamily="34" charset="0"/>
                <a:cs typeface="Arial" panose="020B0604020202020204" pitchFamily="34" charset="0"/>
              </a:rPr>
              <a:t>Project Protect is a founder-led digital musculoskeletal (MSK) physical therapy provider that leverages AI-powered platform to improve the delivery and success of physical therapy treatments.</a:t>
            </a:r>
            <a:endParaRPr kumimoji="0" lang="en-US" sz="1100" u="none" strike="noStrike" kern="1200" cap="none" spc="0" normalizeH="0" baseline="0" noProof="0" dirty="0">
              <a:ln>
                <a:noFill/>
              </a:ln>
              <a:solidFill>
                <a:schemeClr val="tx1">
                  <a:lumMod val="95000"/>
                  <a:lumOff val="5000"/>
                </a:schemeClr>
              </a:solidFill>
              <a:effectLst/>
              <a:uLnTx/>
              <a:uFillTx/>
              <a:latin typeface="Arial" panose="020B0604020202020204" pitchFamily="34" charset="0"/>
              <a:ea typeface="+mn-ea"/>
              <a:cs typeface="Arial" panose="020B0604020202020204" pitchFamily="34" charset="0"/>
            </a:endParaRPr>
          </a:p>
          <a:p>
            <a:pPr marL="285750" indent="-285750">
              <a:spcBef>
                <a:spcPts val="600"/>
              </a:spcBef>
              <a:buFont typeface="Geller Text SemiBold" panose="00000700000000000000" pitchFamily="2" charset="0"/>
              <a:buChar char="›"/>
              <a:defRPr/>
            </a:pPr>
            <a:r>
              <a:rPr lang="en-US" sz="1100" b="1" dirty="0">
                <a:solidFill>
                  <a:schemeClr val="tx2">
                    <a:lumMod val="50000"/>
                  </a:schemeClr>
                </a:solidFill>
                <a:latin typeface="Arial" panose="020B0604020202020204" pitchFamily="34" charset="0"/>
                <a:cs typeface="Arial" panose="020B0604020202020204" pitchFamily="34" charset="0"/>
              </a:rPr>
              <a:t>Project Concorde –</a:t>
            </a:r>
            <a:r>
              <a:rPr lang="en-US" sz="1100" dirty="0">
                <a:solidFill>
                  <a:schemeClr val="tx1">
                    <a:lumMod val="95000"/>
                    <a:lumOff val="5000"/>
                  </a:schemeClr>
                </a:solidFill>
                <a:latin typeface="Arial" panose="020B0604020202020204" pitchFamily="34" charset="0"/>
                <a:cs typeface="Arial" panose="020B0604020202020204" pitchFamily="34" charset="0"/>
              </a:rPr>
              <a:t> </a:t>
            </a:r>
            <a:r>
              <a:rPr lang="en-US" sz="1100" dirty="0">
                <a:solidFill>
                  <a:schemeClr val="bg2">
                    <a:lumMod val="25000"/>
                  </a:schemeClr>
                </a:solidFill>
                <a:latin typeface="Arial" panose="020B0604020202020204" pitchFamily="34" charset="0"/>
                <a:cs typeface="Arial" panose="020B0604020202020204" pitchFamily="34" charset="0"/>
              </a:rPr>
              <a:t>Project Concorde is a leading foundational model (FM) vendor building general purpose, transformer-based large language models with an emphasis on interpretability, reliability, and safety.</a:t>
            </a:r>
          </a:p>
          <a:p>
            <a:pPr>
              <a:spcBef>
                <a:spcPts val="600"/>
              </a:spcBef>
              <a:defRPr/>
            </a:pPr>
            <a:endParaRPr lang="en-US" sz="1000" i="1" dirty="0">
              <a:solidFill>
                <a:srgbClr val="000000"/>
              </a:solidFill>
              <a:latin typeface="Arial" panose="020B0604020202020204" pitchFamily="34" charset="0"/>
              <a:cs typeface="Arial" panose="020B0604020202020204" pitchFamily="34" charset="0"/>
            </a:endParaRPr>
          </a:p>
          <a:p>
            <a:pPr marR="0" lvl="0" algn="just" defTabSz="573054" rtl="0" eaLnBrk="1" fontAlgn="auto" latinLnBrk="0" hangingPunct="1">
              <a:lnSpc>
                <a:spcPct val="100000"/>
              </a:lnSpc>
              <a:spcBef>
                <a:spcPts val="0"/>
              </a:spcBef>
              <a:spcAft>
                <a:spcPts val="0"/>
              </a:spcAft>
              <a:buClr>
                <a:srgbClr val="015E8F">
                  <a:lumMod val="50000"/>
                </a:srgbClr>
              </a:buClr>
              <a:buSzTx/>
              <a:tabLst/>
              <a:defRPr/>
            </a:pPr>
            <a:r>
              <a:rPr kumimoji="0" lang="en-US" sz="1600" b="0" i="0" u="none" strike="noStrike" kern="1200" cap="none" spc="0" normalizeH="0" baseline="0" noProof="0" dirty="0">
                <a:ln>
                  <a:noFill/>
                </a:ln>
                <a:solidFill>
                  <a:srgbClr val="015E8F">
                    <a:lumMod val="50000"/>
                  </a:srgbClr>
                </a:solidFill>
                <a:effectLst/>
                <a:uLnTx/>
                <a:uFillTx/>
                <a:latin typeface="Arial" panose="020B0604020202020204" pitchFamily="34" charset="0"/>
                <a:ea typeface="+mn-ea"/>
                <a:cs typeface="Arial" panose="020B0604020202020204" pitchFamily="34" charset="0"/>
              </a:rPr>
              <a:t>Fund Investments</a:t>
            </a:r>
            <a:endParaRPr lang="en-US" sz="1600" dirty="0">
              <a:solidFill>
                <a:srgbClr val="015E8F">
                  <a:lumMod val="50000"/>
                </a:srgbClr>
              </a:solidFill>
              <a:latin typeface="Arial" panose="020B0604020202020204" pitchFamily="34" charset="0"/>
              <a:cs typeface="Arial" panose="020B0604020202020204" pitchFamily="34" charset="0"/>
            </a:endParaRPr>
          </a:p>
          <a:p>
            <a:pPr marL="0" marR="0" lvl="0" indent="0" algn="l" defTabSz="573054" rtl="0" eaLnBrk="1" fontAlgn="auto" latinLnBrk="0" hangingPunct="1">
              <a:lnSpc>
                <a:spcPct val="100000"/>
              </a:lnSpc>
              <a:spcBef>
                <a:spcPts val="0"/>
              </a:spcBef>
              <a:spcAft>
                <a:spcPts val="0"/>
              </a:spcAft>
              <a:buClrTx/>
              <a:buSzTx/>
              <a:buFontTx/>
              <a:buNone/>
              <a:tabLst/>
              <a:defRPr/>
            </a:pPr>
            <a:r>
              <a:rPr kumimoji="0" lang="en-US" sz="1000" b="0" i="1" u="none" strike="noStrike" kern="1200" cap="none" spc="0" normalizeH="0" baseline="0" noProof="0" dirty="0">
                <a:ln>
                  <a:noFill/>
                </a:ln>
                <a:solidFill>
                  <a:srgbClr val="000000"/>
                </a:solidFill>
                <a:effectLst/>
                <a:uLnTx/>
                <a:uFillTx/>
                <a:latin typeface="Arial"/>
                <a:cs typeface="Arial"/>
              </a:rPr>
              <a:t>Contribution Activity:</a:t>
            </a:r>
            <a:endParaRPr lang="en-US" sz="1000" b="0" i="1" u="none" strike="noStrike" kern="1200" cap="none" spc="0" normalizeH="0" baseline="0" noProof="0" dirty="0">
              <a:ln>
                <a:noFill/>
              </a:ln>
              <a:solidFill>
                <a:srgbClr val="000000"/>
              </a:solidFill>
              <a:effectLst/>
              <a:uLnTx/>
              <a:uFillTx/>
              <a:latin typeface="Arial"/>
              <a:cs typeface="Arial"/>
            </a:endParaRPr>
          </a:p>
          <a:p>
            <a:pPr marL="0" marR="0" lvl="0" indent="0" algn="l" defTabSz="573054" rtl="0" eaLnBrk="1" fontAlgn="auto" latinLnBrk="0" hangingPunct="1">
              <a:lnSpc>
                <a:spcPct val="100000"/>
              </a:lnSpc>
              <a:spcBef>
                <a:spcPts val="0"/>
              </a:spcBef>
              <a:spcAft>
                <a:spcPts val="0"/>
              </a:spcAft>
              <a:buClrTx/>
              <a:buSzTx/>
              <a:buFontTx/>
              <a:buNone/>
              <a:tabLst/>
              <a:defRPr/>
            </a:pPr>
            <a:endParaRPr lang="en-US" sz="1000" dirty="0">
              <a:solidFill>
                <a:srgbClr val="000000"/>
              </a:solidFill>
              <a:latin typeface="Arial" panose="020B0604020202020204" pitchFamily="34" charset="0"/>
              <a:cs typeface="Arial" panose="020B0604020202020204" pitchFamily="34" charset="0"/>
            </a:endParaRPr>
          </a:p>
          <a:p>
            <a:pPr marL="0" marR="0" lvl="0" indent="0" algn="l" defTabSz="573054"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Cordillera Investment Fund III: </a:t>
            </a:r>
            <a:r>
              <a:rPr kumimoji="0" lang="en-US" sz="10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In October, Cordillera Investment Fund III issued a capital call of $0.02 million to be used for investments, fund expenses, and management fees.</a:t>
            </a:r>
          </a:p>
          <a:p>
            <a:pPr marL="0" marR="0" lvl="0" indent="0" algn="l" defTabSz="573054" rtl="0" eaLnBrk="1" fontAlgn="auto" latinLnBrk="0" hangingPunct="1">
              <a:lnSpc>
                <a:spcPct val="100000"/>
              </a:lnSpc>
              <a:spcBef>
                <a:spcPts val="0"/>
              </a:spcBef>
              <a:spcAft>
                <a:spcPts val="0"/>
              </a:spcAft>
              <a:buClrTx/>
              <a:buSzTx/>
              <a:buFontTx/>
              <a:buNone/>
              <a:tabLst/>
              <a:defRPr/>
            </a:pPr>
            <a:endParaRPr lang="en-US" sz="1000" dirty="0">
              <a:solidFill>
                <a:srgbClr val="000000"/>
              </a:solidFill>
              <a:latin typeface="Arial" panose="020B0604020202020204" pitchFamily="34" charset="0"/>
              <a:cs typeface="Arial" panose="020B0604020202020204" pitchFamily="34" charset="0"/>
            </a:endParaRPr>
          </a:p>
          <a:p>
            <a:pPr>
              <a:defRPr/>
            </a:pPr>
            <a:r>
              <a:rPr lang="en-US" sz="1000" b="1" dirty="0">
                <a:solidFill>
                  <a:srgbClr val="000000"/>
                </a:solidFill>
                <a:latin typeface="Arial" panose="020B0604020202020204" pitchFamily="34" charset="0"/>
                <a:cs typeface="Arial" panose="020B0604020202020204" pitchFamily="34" charset="0"/>
              </a:rPr>
              <a:t>PMOV Fund: </a:t>
            </a:r>
            <a:r>
              <a:rPr lang="en-US" sz="1000" dirty="0">
                <a:solidFill>
                  <a:srgbClr val="000000"/>
                </a:solidFill>
                <a:latin typeface="Arial" panose="020B0604020202020204" pitchFamily="34" charset="0"/>
                <a:cs typeface="Arial" panose="020B0604020202020204" pitchFamily="34" charset="0"/>
              </a:rPr>
              <a:t>In November, PMOV Fund issued a capital call of $0.02 million for partnership expenses.</a:t>
            </a:r>
            <a:endParaRPr kumimoji="0" lang="en-US" sz="10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573054"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000000"/>
              </a:solidFill>
              <a:effectLst/>
              <a:highlight>
                <a:srgbClr val="FFFF00"/>
              </a:highlight>
              <a:uLnTx/>
              <a:uFillTx/>
              <a:latin typeface="Arial" panose="020B0604020202020204" pitchFamily="34" charset="0"/>
              <a:ea typeface="+mn-ea"/>
              <a:cs typeface="Arial" panose="020B0604020202020204" pitchFamily="34" charset="0"/>
            </a:endParaRPr>
          </a:p>
          <a:p>
            <a:pPr marL="0" marR="0" lvl="0" indent="0" algn="l" defTabSz="573054" rtl="0" eaLnBrk="1" fontAlgn="auto" latinLnBrk="0" hangingPunct="1">
              <a:lnSpc>
                <a:spcPct val="100000"/>
              </a:lnSpc>
              <a:spcBef>
                <a:spcPts val="0"/>
              </a:spcBef>
              <a:spcAft>
                <a:spcPts val="0"/>
              </a:spcAft>
              <a:buClrTx/>
              <a:buSzTx/>
              <a:buFontTx/>
              <a:buNone/>
              <a:tabLst/>
              <a:defRPr/>
            </a:pPr>
            <a:r>
              <a:rPr kumimoji="0" lang="en-US" sz="1000" b="0" i="1"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Distribution Activity:</a:t>
            </a:r>
          </a:p>
          <a:p>
            <a:pPr marL="0" marR="0" lvl="0" indent="0" algn="l" defTabSz="573054" rtl="0" eaLnBrk="1" fontAlgn="auto" latinLnBrk="0" hangingPunct="1">
              <a:lnSpc>
                <a:spcPct val="100000"/>
              </a:lnSpc>
              <a:spcBef>
                <a:spcPts val="0"/>
              </a:spcBef>
              <a:spcAft>
                <a:spcPts val="0"/>
              </a:spcAft>
              <a:buClrTx/>
              <a:buSzTx/>
              <a:buFontTx/>
              <a:buNone/>
              <a:tabLst/>
              <a:defRPr/>
            </a:pPr>
            <a:endParaRPr kumimoji="0" lang="en-US" sz="1000" b="0" i="1"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lvl="0">
              <a:defRPr/>
            </a:pPr>
            <a:r>
              <a:rPr lang="en-US" sz="1000" b="1" dirty="0">
                <a:solidFill>
                  <a:srgbClr val="000000"/>
                </a:solidFill>
                <a:latin typeface="Arial" panose="020B0604020202020204" pitchFamily="34" charset="0"/>
                <a:cs typeface="Arial" panose="020B0604020202020204" pitchFamily="34" charset="0"/>
              </a:rPr>
              <a:t>Project Artemis: </a:t>
            </a:r>
            <a:r>
              <a:rPr lang="en-US" sz="1000" dirty="0">
                <a:solidFill>
                  <a:srgbClr val="000000"/>
                </a:solidFill>
                <a:latin typeface="Arial" panose="020B0604020202020204" pitchFamily="34" charset="0"/>
                <a:cs typeface="Arial" panose="020B0604020202020204" pitchFamily="34" charset="0"/>
              </a:rPr>
              <a:t>At the beginning of October, the Fund received its second distribution from the Project Artemis co-investment for approximately $3.7 million net of Canadian withholding tax. Project Artemis has now returned almost 1.8x investment invested capital to the fund and still carries a meaning </a:t>
            </a:r>
            <a:r>
              <a:rPr lang="en-US" sz="1000">
                <a:solidFill>
                  <a:srgbClr val="000000"/>
                </a:solidFill>
                <a:latin typeface="Arial" panose="020B0604020202020204" pitchFamily="34" charset="0"/>
                <a:cs typeface="Arial" panose="020B0604020202020204" pitchFamily="34" charset="0"/>
              </a:rPr>
              <a:t>TVPI for the fund.</a:t>
            </a:r>
            <a:endParaRPr kumimoji="0" lang="en-US" sz="1000" b="1"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573054" rtl="0" eaLnBrk="1" fontAlgn="auto" latinLnBrk="0" hangingPunct="1">
              <a:lnSpc>
                <a:spcPct val="100000"/>
              </a:lnSpc>
              <a:spcBef>
                <a:spcPts val="0"/>
              </a:spcBef>
              <a:spcAft>
                <a:spcPts val="0"/>
              </a:spcAft>
              <a:buClrTx/>
              <a:buSzTx/>
              <a:buFontTx/>
              <a:buNone/>
              <a:tabLst/>
              <a:defRPr/>
            </a:pPr>
            <a:endParaRPr lang="en-US" sz="1000" b="1" dirty="0">
              <a:solidFill>
                <a:srgbClr val="000000"/>
              </a:solidFill>
              <a:latin typeface="Arial" panose="020B0604020202020204" pitchFamily="34" charset="0"/>
              <a:cs typeface="Arial" panose="020B0604020202020204" pitchFamily="34" charset="0"/>
            </a:endParaRPr>
          </a:p>
          <a:p>
            <a:pPr marL="0" marR="0" lvl="0" indent="0" algn="l" defTabSz="573054" rtl="0" eaLnBrk="1" fontAlgn="auto" latinLnBrk="0" hangingPunct="1">
              <a:lnSpc>
                <a:spcPct val="100000"/>
              </a:lnSpc>
              <a:spcBef>
                <a:spcPts val="0"/>
              </a:spcBef>
              <a:spcAft>
                <a:spcPts val="0"/>
              </a:spcAft>
              <a:buClrTx/>
              <a:buSzTx/>
              <a:buFontTx/>
              <a:buNone/>
              <a:tabLst/>
              <a:defRPr/>
            </a:pPr>
            <a:r>
              <a:rPr kumimoji="0" lang="en-US" sz="1000" b="1"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Saturn Five Frontier: </a:t>
            </a:r>
            <a:r>
              <a:rPr kumimoji="0" lang="en-US" sz="1000" b="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In October, Saturn Five distributed $0.26 million, bringing life-to-date distributions to $2.27 million. Life-to-date, the value of PMPEX’s holding from Saturn Five Frontier is $8.73 million, totaling 175% of its initial investment of $5.0 million. In December, Saturn Five issued a quarterly dividend income payment for an additional $0.29 million, as well.</a:t>
            </a:r>
          </a:p>
          <a:p>
            <a:pPr marL="0" marR="0" lvl="0" indent="0" algn="l" defTabSz="573054" rtl="0" eaLnBrk="1" fontAlgn="auto" latinLnBrk="0" hangingPunct="1">
              <a:lnSpc>
                <a:spcPct val="100000"/>
              </a:lnSpc>
              <a:spcBef>
                <a:spcPts val="0"/>
              </a:spcBef>
              <a:spcAft>
                <a:spcPts val="0"/>
              </a:spcAft>
              <a:buClrTx/>
              <a:buSzTx/>
              <a:buFontTx/>
              <a:buNone/>
              <a:tabLst/>
              <a:defRPr/>
            </a:pPr>
            <a:endParaRPr kumimoji="0" lang="en-US" sz="100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573054" rtl="0" eaLnBrk="1" fontAlgn="auto" latinLnBrk="0" hangingPunct="1">
              <a:lnSpc>
                <a:spcPct val="100000"/>
              </a:lnSpc>
              <a:spcBef>
                <a:spcPts val="0"/>
              </a:spcBef>
              <a:spcAft>
                <a:spcPts val="0"/>
              </a:spcAft>
              <a:buClrTx/>
              <a:buSzTx/>
              <a:buFontTx/>
              <a:buNone/>
              <a:tabLst/>
              <a:defRPr/>
            </a:pPr>
            <a:r>
              <a:rPr kumimoji="0" lang="en-US" sz="100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Primark does not intend to make any new commitments to private equity funds in the near term. </a:t>
            </a:r>
          </a:p>
          <a:p>
            <a:pPr marL="0" marR="0" lvl="0" indent="0" algn="l" defTabSz="573054" rtl="0" eaLnBrk="1" fontAlgn="auto" latinLnBrk="0" hangingPunct="1">
              <a:lnSpc>
                <a:spcPct val="100000"/>
              </a:lnSpc>
              <a:spcBef>
                <a:spcPts val="0"/>
              </a:spcBef>
              <a:spcAft>
                <a:spcPts val="0"/>
              </a:spcAft>
              <a:buClrTx/>
              <a:buSzTx/>
              <a:buFontTx/>
              <a:buNone/>
              <a:tabLst/>
              <a:defRPr/>
            </a:pPr>
            <a:endParaRPr lang="en-US" sz="1000" dirty="0">
              <a:solidFill>
                <a:srgbClr val="000000"/>
              </a:solidFill>
              <a:latin typeface="Arial" panose="020B0604020202020204" pitchFamily="34" charset="0"/>
              <a:cs typeface="Arial" panose="020B0604020202020204" pitchFamily="34" charset="0"/>
            </a:endParaRPr>
          </a:p>
          <a:p>
            <a:pPr marL="0" marR="0" lvl="0" indent="0" algn="l" defTabSz="573054" rtl="0" eaLnBrk="1" fontAlgn="auto" latinLnBrk="0" hangingPunct="1">
              <a:lnSpc>
                <a:spcPct val="100000"/>
              </a:lnSpc>
              <a:spcBef>
                <a:spcPts val="0"/>
              </a:spcBef>
              <a:spcAft>
                <a:spcPts val="0"/>
              </a:spcAft>
              <a:buClrTx/>
              <a:buSzTx/>
              <a:buFontTx/>
              <a:buNone/>
              <a:tabLst/>
              <a:defRPr/>
            </a:pPr>
            <a:r>
              <a:rPr lang="en-US" sz="1400" dirty="0">
                <a:solidFill>
                  <a:srgbClr val="015E8F">
                    <a:lumMod val="50000"/>
                  </a:srgbClr>
                </a:solidFill>
                <a:latin typeface="Arial" panose="020B0604020202020204" pitchFamily="34" charset="0"/>
                <a:cs typeface="Arial" panose="020B0604020202020204" pitchFamily="34" charset="0"/>
              </a:rPr>
              <a:t>Common Stocks</a:t>
            </a:r>
          </a:p>
          <a:p>
            <a:pPr>
              <a:defRPr/>
            </a:pPr>
            <a:r>
              <a:rPr lang="en-US" sz="1000" dirty="0">
                <a:latin typeface="Arial"/>
                <a:cs typeface="Arial"/>
              </a:rPr>
              <a:t>As of December 31, 2025, the Fund held approximately $13.0 million in common stock, representing 3.5% of the portfolio. The common stock portfolio is used as a liquidity source for funding our co-investments as needed.  As the co-investment allocation has risen to above its 80% target allocation, we expect the common stock allocation to be de minimus going forward in most market and capital raising environments.</a:t>
            </a:r>
            <a:endParaRPr kumimoji="0" lang="en-US" sz="1000" i="0" u="none" strike="noStrike" kern="1200" cap="none" spc="0" normalizeH="0" baseline="0" noProof="0" dirty="0">
              <a:ln>
                <a:noFill/>
              </a:ln>
              <a:solidFill>
                <a:srgbClr val="000000"/>
              </a:solidFill>
              <a:effectLst/>
              <a:uLnTx/>
              <a:uFillTx/>
              <a:latin typeface="Arial"/>
              <a:cs typeface="Arial"/>
            </a:endParaRPr>
          </a:p>
        </p:txBody>
      </p:sp>
      <p:sp>
        <p:nvSpPr>
          <p:cNvPr id="2" name="TextBox 1">
            <a:extLst>
              <a:ext uri="{FF2B5EF4-FFF2-40B4-BE49-F238E27FC236}">
                <a16:creationId xmlns:a16="http://schemas.microsoft.com/office/drawing/2014/main" id="{41F17419-BD30-0756-5FC2-31B938C90A25}"/>
              </a:ext>
            </a:extLst>
          </p:cNvPr>
          <p:cNvSpPr txBox="1"/>
          <p:nvPr/>
        </p:nvSpPr>
        <p:spPr>
          <a:xfrm>
            <a:off x="5594381" y="592278"/>
            <a:ext cx="1827913" cy="153888"/>
          </a:xfrm>
          <a:prstGeom prst="rect">
            <a:avLst/>
          </a:prstGeom>
          <a:noFill/>
        </p:spPr>
        <p:txBody>
          <a:bodyPr wrap="square" lIns="0" tIns="0" rIns="0" bIns="0" rtlCol="0">
            <a:spAutoFit/>
          </a:bodyPr>
          <a:lstStyle/>
          <a:p>
            <a:pPr marL="0" marR="0" algn="r">
              <a:spcBef>
                <a:spcPts val="0"/>
              </a:spcBef>
              <a:spcAft>
                <a:spcPts val="0"/>
              </a:spcAft>
            </a:pPr>
            <a:r>
              <a:rPr lang="en-US" sz="1000" spc="-10" dirty="0">
                <a:solidFill>
                  <a:srgbClr val="5DBABC"/>
                </a:solidFill>
                <a:latin typeface="Arial" panose="020B0604020202020204" pitchFamily="34" charset="0"/>
                <a:cs typeface="Arial" panose="020B0604020202020204" pitchFamily="34" charset="0"/>
              </a:rPr>
              <a:t>AS OF DECEMBER 31, 2025</a:t>
            </a:r>
            <a:endParaRPr lang="en-US" sz="1000" dirty="0">
              <a:solidFill>
                <a:srgbClr val="5DBABC"/>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42508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66334609-B425-6CA9-0B13-D8F276377135}"/>
              </a:ext>
            </a:extLst>
          </p:cNvPr>
          <p:cNvSpPr txBox="1">
            <a:spLocks/>
          </p:cNvSpPr>
          <p:nvPr/>
        </p:nvSpPr>
        <p:spPr>
          <a:xfrm>
            <a:off x="7176283" y="9714069"/>
            <a:ext cx="501502" cy="115731"/>
          </a:xfrm>
          <a:prstGeom prst="rect">
            <a:avLst/>
          </a:prstGeom>
        </p:spPr>
        <p:txBody>
          <a:bodyPr vert="horz" lIns="0" tIns="0" rIns="0" bIns="0" rtlCol="0" anchor="t" anchorCtr="0"/>
          <a:lstStyle>
            <a:defPPr>
              <a:defRPr lang="en-US"/>
            </a:defPPr>
            <a:lvl1pPr marL="0" algn="ctr" defTabSz="914400" rtl="0" eaLnBrk="1" latinLnBrk="0" hangingPunct="1">
              <a:defRPr sz="900" b="0" i="0" kern="1200" cap="all" spc="100" baseline="0">
                <a:solidFill>
                  <a:schemeClr val="tx2"/>
                </a:solidFill>
                <a:latin typeface="Expressway Light" panose="020B0304020200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a:solidFill>
                  <a:srgbClr val="000000"/>
                </a:solidFill>
                <a:latin typeface="Arial Narrow" panose="020B0606020202030204" pitchFamily="34" charset="0"/>
              </a:rPr>
              <a:t>6</a:t>
            </a:r>
            <a:endParaRPr kumimoji="0" lang="en-US" sz="800" b="0" i="0" u="none" strike="noStrike" kern="1200" cap="all" spc="100" normalizeH="0" baseline="0" noProof="0">
              <a:ln>
                <a:noFill/>
              </a:ln>
              <a:solidFill>
                <a:srgbClr val="000000"/>
              </a:solidFill>
              <a:effectLst/>
              <a:uLnTx/>
              <a:uFillTx/>
              <a:latin typeface="Arial Narrow" panose="020B0606020202030204" pitchFamily="34" charset="0"/>
              <a:ea typeface="+mn-ea"/>
              <a:cs typeface="+mn-cs"/>
            </a:endParaRPr>
          </a:p>
        </p:txBody>
      </p:sp>
      <p:sp>
        <p:nvSpPr>
          <p:cNvPr id="2" name="Rectangle 1">
            <a:extLst>
              <a:ext uri="{FF2B5EF4-FFF2-40B4-BE49-F238E27FC236}">
                <a16:creationId xmlns:a16="http://schemas.microsoft.com/office/drawing/2014/main" id="{3956699F-858B-A950-95BF-1877AD672A9F}"/>
              </a:ext>
            </a:extLst>
          </p:cNvPr>
          <p:cNvSpPr/>
          <p:nvPr/>
        </p:nvSpPr>
        <p:spPr>
          <a:xfrm>
            <a:off x="0" y="1213751"/>
            <a:ext cx="7772400" cy="6186009"/>
          </a:xfrm>
          <a:prstGeom prst="rect">
            <a:avLst/>
          </a:prstGeom>
          <a:solidFill>
            <a:schemeClr val="bg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573054" rtl="0" eaLnBrk="1" fontAlgn="auto" latinLnBrk="0" hangingPunct="1">
              <a:lnSpc>
                <a:spcPct val="100000"/>
              </a:lnSpc>
              <a:spcBef>
                <a:spcPts val="0"/>
              </a:spcBef>
              <a:spcAft>
                <a:spcPts val="0"/>
              </a:spcAft>
              <a:buClrTx/>
              <a:buSzTx/>
              <a:buFontTx/>
              <a:buNone/>
              <a:tabLst/>
              <a:defRPr/>
            </a:pPr>
            <a:endParaRPr kumimoji="0" lang="en-US" sz="1128" b="0" i="0" u="none" strike="noStrike" kern="1200" cap="none" spc="0" normalizeH="0" baseline="0" noProof="0">
              <a:ln>
                <a:noFill/>
              </a:ln>
              <a:solidFill>
                <a:srgbClr val="FFFFFF"/>
              </a:solidFill>
              <a:effectLst/>
              <a:uLnTx/>
              <a:uFillTx/>
              <a:latin typeface="Expressway Bk"/>
              <a:ea typeface="+mn-ea"/>
              <a:cs typeface="+mn-cs"/>
            </a:endParaRPr>
          </a:p>
        </p:txBody>
      </p:sp>
      <p:sp>
        <p:nvSpPr>
          <p:cNvPr id="6" name="TextBox 5">
            <a:extLst>
              <a:ext uri="{FF2B5EF4-FFF2-40B4-BE49-F238E27FC236}">
                <a16:creationId xmlns:a16="http://schemas.microsoft.com/office/drawing/2014/main" id="{12E33446-5A26-C024-1BC0-17CA66BB0179}"/>
              </a:ext>
            </a:extLst>
          </p:cNvPr>
          <p:cNvSpPr txBox="1"/>
          <p:nvPr/>
        </p:nvSpPr>
        <p:spPr>
          <a:xfrm>
            <a:off x="272955" y="1487886"/>
            <a:ext cx="7226490" cy="6093078"/>
          </a:xfrm>
          <a:prstGeom prst="rect">
            <a:avLst/>
          </a:prstGeom>
          <a:noFill/>
        </p:spPr>
        <p:txBody>
          <a:bodyPr wrap="square" lIns="0" tIns="0" rIns="0" bIns="0" anchor="t">
            <a:spAutoFit/>
          </a:bodyPr>
          <a:lstStyle/>
          <a:p>
            <a:pPr marL="0" marR="0">
              <a:lnSpc>
                <a:spcPct val="107000"/>
              </a:lnSpc>
              <a:spcAft>
                <a:spcPts val="800"/>
              </a:spcAft>
            </a:pPr>
            <a:r>
              <a:rPr lang="en-US" sz="1200" b="1" dirty="0">
                <a:solidFill>
                  <a:srgbClr val="000000"/>
                </a:solidFill>
                <a:effectLst/>
                <a:latin typeface="Arial"/>
                <a:ea typeface="Times New Roman" panose="02020603050405020304" pitchFamily="18" charset="0"/>
                <a:cs typeface="Arial"/>
              </a:rPr>
              <a:t>GENERAL RISKS </a:t>
            </a:r>
          </a:p>
          <a:p>
            <a:pPr marL="0" marR="0">
              <a:lnSpc>
                <a:spcPct val="107000"/>
              </a:lnSpc>
              <a:spcAft>
                <a:spcPts val="800"/>
              </a:spcAft>
            </a:pPr>
            <a:r>
              <a:rPr lang="en-US" sz="1050" dirty="0">
                <a:solidFill>
                  <a:srgbClr val="000000"/>
                </a:solidFill>
                <a:effectLst/>
                <a:latin typeface="Arial"/>
                <a:ea typeface="Times New Roman" panose="02020603050405020304" pitchFamily="18" charset="0"/>
                <a:cs typeface="Arial"/>
              </a:rPr>
              <a:t>Investors should carefully consider the Fund’s investment objectives, risks, charges, and expenses before investing.  This information included in the Fund Prospectus should be read carefully before investing.  The Prospectus is available through the </a:t>
            </a:r>
            <a:r>
              <a:rPr lang="en-US" sz="1050" dirty="0">
                <a:solidFill>
                  <a:srgbClr val="000000"/>
                </a:solidFill>
                <a:effectLst/>
                <a:latin typeface="Arial"/>
                <a:ea typeface="Times New Roman" panose="02020603050405020304" pitchFamily="18" charset="0"/>
                <a:cs typeface="Arial"/>
                <a:hlinkClick r:id="rId2"/>
              </a:rPr>
              <a:t>Prospectus</a:t>
            </a:r>
            <a:r>
              <a:rPr lang="en-US" sz="1050" dirty="0">
                <a:solidFill>
                  <a:srgbClr val="000000"/>
                </a:solidFill>
                <a:effectLst/>
                <a:latin typeface="Arial"/>
                <a:ea typeface="Times New Roman" panose="02020603050405020304" pitchFamily="18" charset="0"/>
                <a:cs typeface="Arial"/>
              </a:rPr>
              <a:t> link on the Primark website. Please read the Prospectus carefully.</a:t>
            </a:r>
          </a:p>
          <a:p>
            <a:pPr marL="286385" lvl="1">
              <a:lnSpc>
                <a:spcPct val="107000"/>
              </a:lnSpc>
              <a:spcAft>
                <a:spcPts val="800"/>
              </a:spcAft>
            </a:pPr>
            <a:r>
              <a:rPr lang="en-US" sz="1050" dirty="0">
                <a:solidFill>
                  <a:srgbClr val="000000"/>
                </a:solidFill>
                <a:effectLst/>
                <a:latin typeface="Arial"/>
                <a:ea typeface="Times New Roman" panose="02020603050405020304" pitchFamily="18" charset="0"/>
                <a:cs typeface="Arial"/>
              </a:rPr>
              <a:t>An investment in the Fund is subject to, among others, the following risks:</a:t>
            </a:r>
          </a:p>
          <a:p>
            <a:pPr marL="457835" lvl="1" indent="-171450">
              <a:lnSpc>
                <a:spcPct val="107000"/>
              </a:lnSpc>
              <a:spcAft>
                <a:spcPts val="800"/>
              </a:spcAft>
              <a:buFont typeface="Geller Text SemiBold" panose="00000700000000000000" pitchFamily="2" charset="0"/>
              <a:buChar char="›"/>
            </a:pPr>
            <a:r>
              <a:rPr lang="en-US" sz="1050" dirty="0">
                <a:solidFill>
                  <a:srgbClr val="000000"/>
                </a:solidFill>
                <a:effectLst/>
                <a:latin typeface="Arial"/>
                <a:ea typeface="Times New Roman" panose="02020603050405020304" pitchFamily="18" charset="0"/>
                <a:cs typeface="Arial"/>
              </a:rPr>
              <a:t>The Fund is not intended as a complete investment program but rather the Fund is designed to help investors diversify into private equity investments. </a:t>
            </a:r>
          </a:p>
          <a:p>
            <a:pPr marL="457835" lvl="1" indent="-171450">
              <a:lnSpc>
                <a:spcPct val="107000"/>
              </a:lnSpc>
              <a:spcAft>
                <a:spcPts val="800"/>
              </a:spcAft>
              <a:buFont typeface="Geller Text SemiBold" panose="00000700000000000000" pitchFamily="2" charset="0"/>
              <a:buChar char="›"/>
            </a:pPr>
            <a:r>
              <a:rPr lang="en-US" sz="1050" dirty="0">
                <a:solidFill>
                  <a:srgbClr val="000000"/>
                </a:solidFill>
                <a:effectLst/>
                <a:latin typeface="Arial"/>
                <a:ea typeface="Times New Roman" panose="02020603050405020304" pitchFamily="18" charset="0"/>
                <a:cs typeface="Arial"/>
              </a:rPr>
              <a:t>The Fund is a “non diversified” management investment company registered under the Investment Company Act of 1940.</a:t>
            </a:r>
          </a:p>
          <a:p>
            <a:pPr marL="457835" lvl="1" indent="-171450">
              <a:lnSpc>
                <a:spcPct val="107000"/>
              </a:lnSpc>
              <a:spcAft>
                <a:spcPts val="800"/>
              </a:spcAft>
              <a:buFont typeface="Geller Text SemiBold" panose="00000700000000000000" pitchFamily="2" charset="0"/>
              <a:buChar char="›"/>
            </a:pPr>
            <a:r>
              <a:rPr lang="en-US" sz="1050" dirty="0">
                <a:solidFill>
                  <a:srgbClr val="000000"/>
                </a:solidFill>
                <a:effectLst/>
                <a:latin typeface="Arial"/>
                <a:ea typeface="Times New Roman" panose="02020603050405020304" pitchFamily="18" charset="0"/>
                <a:cs typeface="Arial"/>
              </a:rPr>
              <a:t>An investment in the Fund involves risk. The Fund is new with no significant operating history by which to evaluate its potential performance. There can be no assurance that the Fund’s strategy will be successful.  </a:t>
            </a:r>
          </a:p>
          <a:p>
            <a:pPr marL="457835" lvl="1" indent="-171450">
              <a:lnSpc>
                <a:spcPct val="107000"/>
              </a:lnSpc>
              <a:spcAft>
                <a:spcPts val="800"/>
              </a:spcAft>
              <a:buFont typeface="Geller Text SemiBold" panose="00000700000000000000" pitchFamily="2" charset="0"/>
              <a:buChar char="›"/>
            </a:pPr>
            <a:r>
              <a:rPr lang="en-US" sz="1050" dirty="0">
                <a:solidFill>
                  <a:srgbClr val="000000"/>
                </a:solidFill>
                <a:effectLst/>
                <a:latin typeface="Arial"/>
                <a:ea typeface="Times New Roman" panose="02020603050405020304" pitchFamily="18" charset="0"/>
                <a:cs typeface="Arial"/>
              </a:rPr>
              <a:t>Shares of the Fund are not listed on any securities exchange, and it is not anticipated that a secondary market for shares will develop. </a:t>
            </a:r>
          </a:p>
          <a:p>
            <a:pPr marL="457835" lvl="1" indent="-171450">
              <a:lnSpc>
                <a:spcPct val="107000"/>
              </a:lnSpc>
              <a:spcAft>
                <a:spcPts val="800"/>
              </a:spcAft>
              <a:buFont typeface="Geller Text SemiBold" panose="00000700000000000000" pitchFamily="2" charset="0"/>
              <a:buChar char="›"/>
            </a:pPr>
            <a:r>
              <a:rPr lang="en-US" sz="1050" dirty="0">
                <a:solidFill>
                  <a:srgbClr val="000000"/>
                </a:solidFill>
                <a:effectLst/>
                <a:latin typeface="Arial"/>
                <a:ea typeface="Times New Roman" panose="02020603050405020304" pitchFamily="18" charset="0"/>
                <a:cs typeface="Arial"/>
              </a:rPr>
              <a:t>Shares are appropriate only for those investors who can tolerate a high degree of risk, and do not require a liquid investment.</a:t>
            </a:r>
          </a:p>
          <a:p>
            <a:pPr marL="457835" lvl="1" indent="-171450">
              <a:lnSpc>
                <a:spcPct val="107000"/>
              </a:lnSpc>
              <a:spcAft>
                <a:spcPts val="800"/>
              </a:spcAft>
              <a:buFont typeface="Geller Text SemiBold" panose="00000700000000000000" pitchFamily="2" charset="0"/>
              <a:buChar char="›"/>
            </a:pPr>
            <a:r>
              <a:rPr lang="en-US" sz="1050" dirty="0">
                <a:solidFill>
                  <a:srgbClr val="000000"/>
                </a:solidFill>
                <a:effectLst/>
                <a:latin typeface="Arial"/>
                <a:ea typeface="Times New Roman" panose="02020603050405020304" pitchFamily="18" charset="0"/>
                <a:cs typeface="Arial"/>
              </a:rPr>
              <a:t>There is no assurance that you will be able to tender your shares when or in the amount that you desire. Although the Fund will offer quarterly liquidity through a quarterly repurchase process, an investor may not be able to sell or otherwise liquidate all their shares tendered during a quarterly repurchase offer. </a:t>
            </a:r>
          </a:p>
          <a:p>
            <a:pPr marL="457835" lvl="1" indent="-171450">
              <a:lnSpc>
                <a:spcPct val="107000"/>
              </a:lnSpc>
              <a:spcAft>
                <a:spcPts val="800"/>
              </a:spcAft>
              <a:buFont typeface="Geller Text SemiBold" panose="00000700000000000000" pitchFamily="2" charset="0"/>
              <a:buChar char="›"/>
            </a:pPr>
            <a:r>
              <a:rPr lang="en-US" sz="1050" dirty="0">
                <a:solidFill>
                  <a:srgbClr val="000000"/>
                </a:solidFill>
                <a:effectLst/>
                <a:latin typeface="Arial"/>
                <a:ea typeface="Times New Roman" panose="02020603050405020304" pitchFamily="18" charset="0"/>
                <a:cs typeface="Arial"/>
              </a:rPr>
              <a:t>The Fund’s investments in private equity companies is speculative and involve a high degree of risk, including the risk associated with leverage. </a:t>
            </a:r>
          </a:p>
          <a:p>
            <a:pPr marL="457835" lvl="1" indent="-171450">
              <a:lnSpc>
                <a:spcPct val="107000"/>
              </a:lnSpc>
              <a:spcAft>
                <a:spcPts val="800"/>
              </a:spcAft>
              <a:buFont typeface="Geller Text SemiBold" panose="00000700000000000000" pitchFamily="2" charset="0"/>
              <a:buChar char="›"/>
            </a:pPr>
            <a:r>
              <a:rPr lang="en-US" sz="1050" dirty="0">
                <a:solidFill>
                  <a:srgbClr val="000000"/>
                </a:solidFill>
                <a:effectLst/>
                <a:latin typeface="Arial"/>
                <a:ea typeface="Times New Roman" panose="02020603050405020304" pitchFamily="18" charset="0"/>
                <a:cs typeface="Arial"/>
              </a:rPr>
              <a:t>The Fund is a continuously offered registered closed-end fund with limited liquidity. </a:t>
            </a:r>
          </a:p>
          <a:p>
            <a:pPr marL="0" marR="0">
              <a:lnSpc>
                <a:spcPct val="107000"/>
              </a:lnSpc>
              <a:spcAft>
                <a:spcPts val="800"/>
              </a:spcAft>
            </a:pPr>
            <a:endParaRPr lang="en-US" sz="10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a:lnSpc>
                <a:spcPct val="107000"/>
              </a:lnSpc>
              <a:spcAft>
                <a:spcPts val="800"/>
              </a:spcAft>
            </a:pPr>
            <a:r>
              <a:rPr lang="en-US" sz="1000" dirty="0"/>
              <a:t>Distributor: Foreside Financial Services, LLC. Member FINRA. Foreside is not affiliated with the closed end fund or any of the entities named within this communication. </a:t>
            </a:r>
          </a:p>
          <a:p>
            <a:pPr>
              <a:lnSpc>
                <a:spcPct val="107000"/>
              </a:lnSpc>
              <a:spcAft>
                <a:spcPts val="800"/>
              </a:spcAft>
            </a:pPr>
            <a:r>
              <a:rPr lang="en-US" sz="1000" dirty="0">
                <a:solidFill>
                  <a:srgbClr val="000000"/>
                </a:solidFill>
                <a:effectLst/>
                <a:latin typeface="Arial"/>
                <a:ea typeface="Times New Roman" panose="02020603050405020304" pitchFamily="18" charset="0"/>
                <a:cs typeface="Arial"/>
              </a:rPr>
              <a:t>App. Lit. </a:t>
            </a:r>
            <a:r>
              <a:rPr lang="en-US" sz="1000" dirty="0">
                <a:solidFill>
                  <a:srgbClr val="000000"/>
                </a:solidFill>
                <a:latin typeface="Arial"/>
                <a:cs typeface="Arial"/>
              </a:rPr>
              <a:t>No. PAL-882264-2026-02-06. PRIMARK </a:t>
            </a:r>
            <a:r>
              <a:rPr lang="en-US" sz="1000" dirty="0">
                <a:solidFill>
                  <a:srgbClr val="000000"/>
                </a:solidFill>
                <a:effectLst/>
                <a:latin typeface="Arial"/>
                <a:ea typeface="Times New Roman" panose="02020603050405020304" pitchFamily="18" charset="0"/>
                <a:cs typeface="Arial"/>
              </a:rPr>
              <a:t>MONTHLY COMMENTARY </a:t>
            </a:r>
            <a:r>
              <a:rPr lang="en-US" sz="1000" dirty="0">
                <a:solidFill>
                  <a:srgbClr val="000000"/>
                </a:solidFill>
                <a:latin typeface="Arial"/>
                <a:ea typeface="Times New Roman" panose="02020603050405020304" pitchFamily="18" charset="0"/>
                <a:cs typeface="Arial"/>
              </a:rPr>
              <a:t>DECEMBER </a:t>
            </a:r>
            <a:r>
              <a:rPr lang="en-US" sz="1000" dirty="0">
                <a:solidFill>
                  <a:srgbClr val="000000"/>
                </a:solidFill>
                <a:effectLst/>
                <a:latin typeface="Arial"/>
                <a:ea typeface="Times New Roman" panose="02020603050405020304" pitchFamily="18" charset="0"/>
                <a:cs typeface="Arial"/>
              </a:rPr>
              <a:t>2025. Primark Capital. All Rights Reserved.</a:t>
            </a:r>
          </a:p>
          <a:p>
            <a:pPr marL="0" marR="0" lvl="0" indent="0" defTabSz="573054" rtl="0" eaLnBrk="1" fontAlgn="auto" latinLnBrk="0" hangingPunct="1">
              <a:lnSpc>
                <a:spcPct val="100000"/>
              </a:lnSpc>
              <a:spcBef>
                <a:spcPts val="0"/>
              </a:spcBef>
              <a:spcAft>
                <a:spcPts val="0"/>
              </a:spcAft>
              <a:buClrTx/>
              <a:buSzTx/>
              <a:buFontTx/>
              <a:buNone/>
              <a:tabLst/>
              <a:defRPr/>
            </a:pPr>
            <a:endParaRPr kumimoji="0" lang="en-US" sz="1000" b="0" i="1" u="none" strike="noStrike" kern="1200" cap="none" spc="-20" normalizeH="0" baseline="0" noProof="0" dirty="0">
              <a:ln>
                <a:noFill/>
              </a:ln>
              <a:solidFill>
                <a:srgbClr val="242021"/>
              </a:solidFill>
              <a:effectLst/>
              <a:uLnTx/>
              <a:uFillTx/>
              <a:latin typeface="Arial" panose="020B0604020202020204" pitchFamily="34" charset="0"/>
              <a:ea typeface="+mn-ea"/>
              <a:cs typeface="Arial" panose="020B0604020202020204" pitchFamily="34" charset="0"/>
            </a:endParaRPr>
          </a:p>
        </p:txBody>
      </p:sp>
      <p:sp>
        <p:nvSpPr>
          <p:cNvPr id="3" name="TextBox 2">
            <a:extLst>
              <a:ext uri="{FF2B5EF4-FFF2-40B4-BE49-F238E27FC236}">
                <a16:creationId xmlns:a16="http://schemas.microsoft.com/office/drawing/2014/main" id="{4B16A0F8-0E26-AAC9-0BD6-9BB52E32E69C}"/>
              </a:ext>
            </a:extLst>
          </p:cNvPr>
          <p:cNvSpPr txBox="1"/>
          <p:nvPr/>
        </p:nvSpPr>
        <p:spPr>
          <a:xfrm>
            <a:off x="5594381" y="592278"/>
            <a:ext cx="1827913" cy="153888"/>
          </a:xfrm>
          <a:prstGeom prst="rect">
            <a:avLst/>
          </a:prstGeom>
          <a:noFill/>
        </p:spPr>
        <p:txBody>
          <a:bodyPr wrap="square" lIns="0" tIns="0" rIns="0" bIns="0" rtlCol="0">
            <a:spAutoFit/>
          </a:bodyPr>
          <a:lstStyle/>
          <a:p>
            <a:pPr marL="0" marR="0" algn="r">
              <a:spcBef>
                <a:spcPts val="0"/>
              </a:spcBef>
              <a:spcAft>
                <a:spcPts val="0"/>
              </a:spcAft>
            </a:pPr>
            <a:r>
              <a:rPr lang="en-US" sz="1000" spc="-10" dirty="0">
                <a:solidFill>
                  <a:srgbClr val="5DBABC"/>
                </a:solidFill>
                <a:latin typeface="Arial" panose="020B0604020202020204" pitchFamily="34" charset="0"/>
                <a:cs typeface="Arial" panose="020B0604020202020204" pitchFamily="34" charset="0"/>
              </a:rPr>
              <a:t>AS OF DECEMBER 31, 2025</a:t>
            </a:r>
            <a:endParaRPr lang="en-US" sz="1000" dirty="0">
              <a:solidFill>
                <a:srgbClr val="5DBABC"/>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49992832"/>
      </p:ext>
    </p:extLst>
  </p:cSld>
  <p:clrMapOvr>
    <a:masterClrMapping/>
  </p:clrMapOvr>
</p:sld>
</file>

<file path=ppt/theme/theme1.xml><?xml version="1.0" encoding="utf-8"?>
<a:theme xmlns:a="http://schemas.openxmlformats.org/drawingml/2006/main" name="Meketa_1">
  <a:themeElements>
    <a:clrScheme name="MEKETA">
      <a:dk1>
        <a:srgbClr val="000000"/>
      </a:dk1>
      <a:lt1>
        <a:srgbClr val="FFFFFF"/>
      </a:lt1>
      <a:dk2>
        <a:srgbClr val="015E8F"/>
      </a:dk2>
      <a:lt2>
        <a:srgbClr val="B1B3B6"/>
      </a:lt2>
      <a:accent1>
        <a:srgbClr val="00AEEF"/>
      </a:accent1>
      <a:accent2>
        <a:srgbClr val="B2D235"/>
      </a:accent2>
      <a:accent3>
        <a:srgbClr val="F05A89"/>
      </a:accent3>
      <a:accent4>
        <a:srgbClr val="F7941E"/>
      </a:accent4>
      <a:accent5>
        <a:srgbClr val="7477B8"/>
      </a:accent5>
      <a:accent6>
        <a:srgbClr val="FFCB05"/>
      </a:accent6>
      <a:hlink>
        <a:srgbClr val="76C5E4"/>
      </a:hlink>
      <a:folHlink>
        <a:srgbClr val="B61766"/>
      </a:folHlink>
    </a:clrScheme>
    <a:fontScheme name="MEKETA">
      <a:majorFont>
        <a:latin typeface="Expressway Xb"/>
        <a:ea typeface=""/>
        <a:cs typeface=""/>
      </a:majorFont>
      <a:minorFont>
        <a:latin typeface="Expressway B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tIns="0" rIns="0" bIns="0" rtlCol="0" anchor="t" anchorCtr="0">
        <a:spAutoFit/>
      </a:bodyPr>
      <a:lstStyle>
        <a:defPPr algn="l">
          <a:defRPr sz="1600" baseline="0" dirty="0">
            <a:latin typeface="Expressway Light" panose="020B0304020200020204" pitchFamily="34" charset="0"/>
          </a:defRPr>
        </a:defPPr>
      </a:lstStyle>
    </a:txDef>
  </a:objectDefaults>
  <a:extraClrSchemeLst/>
  <a:extLst>
    <a:ext uri="{05A4C25C-085E-4340-85A3-A5531E510DB2}">
      <thm15:themeFamily xmlns:thm15="http://schemas.microsoft.com/office/thememl/2012/main" name="Meketa_v1.potx" id="{5472E6F8-5916-9240-80DD-B62447C5118F}" vid="{0CBFD156-DB83-234C-AA48-2014A72578F5}"/>
    </a:ext>
  </a:extLst>
</a:theme>
</file>

<file path=ppt/theme/theme2.xml><?xml version="1.0" encoding="utf-8"?>
<a:theme xmlns:a="http://schemas.openxmlformats.org/drawingml/2006/main" name="1_Meketa_1">
  <a:themeElements>
    <a:clrScheme name="MEKETA">
      <a:dk1>
        <a:srgbClr val="000000"/>
      </a:dk1>
      <a:lt1>
        <a:srgbClr val="FFFFFF"/>
      </a:lt1>
      <a:dk2>
        <a:srgbClr val="015E8F"/>
      </a:dk2>
      <a:lt2>
        <a:srgbClr val="B1B3B6"/>
      </a:lt2>
      <a:accent1>
        <a:srgbClr val="00AEEF"/>
      </a:accent1>
      <a:accent2>
        <a:srgbClr val="B2D235"/>
      </a:accent2>
      <a:accent3>
        <a:srgbClr val="F05A89"/>
      </a:accent3>
      <a:accent4>
        <a:srgbClr val="F7941E"/>
      </a:accent4>
      <a:accent5>
        <a:srgbClr val="7477B8"/>
      </a:accent5>
      <a:accent6>
        <a:srgbClr val="FFCB05"/>
      </a:accent6>
      <a:hlink>
        <a:srgbClr val="76C5E4"/>
      </a:hlink>
      <a:folHlink>
        <a:srgbClr val="B61766"/>
      </a:folHlink>
    </a:clrScheme>
    <a:fontScheme name="MEKETA">
      <a:majorFont>
        <a:latin typeface="Expressway Xb"/>
        <a:ea typeface=""/>
        <a:cs typeface=""/>
      </a:majorFont>
      <a:minorFont>
        <a:latin typeface="Expressway B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tIns="0" rIns="0" bIns="0" rtlCol="0" anchor="t" anchorCtr="0">
        <a:spAutoFit/>
      </a:bodyPr>
      <a:lstStyle>
        <a:defPPr algn="l">
          <a:defRPr sz="1600" baseline="0" dirty="0">
            <a:latin typeface="Expressway Light" panose="020B0304020200020204" pitchFamily="34" charset="0"/>
          </a:defRPr>
        </a:defPPr>
      </a:lstStyle>
    </a:txDef>
  </a:objectDefaults>
  <a:extraClrSchemeLst/>
  <a:extLst>
    <a:ext uri="{05A4C25C-085E-4340-85A3-A5531E510DB2}">
      <thm15:themeFamily xmlns:thm15="http://schemas.microsoft.com/office/thememl/2012/main" name="Meketa_v1.potx" id="{5472E6F8-5916-9240-80DD-B62447C5118F}" vid="{0CBFD156-DB83-234C-AA48-2014A72578F5}"/>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9DB5424B8C5CF4FA2F85ADD7FD0C3D2" ma:contentTypeVersion="14" ma:contentTypeDescription="Create a new document." ma:contentTypeScope="" ma:versionID="48173d9b285c51cf3fd8874eef2621c8">
  <xsd:schema xmlns:xsd="http://www.w3.org/2001/XMLSchema" xmlns:xs="http://www.w3.org/2001/XMLSchema" xmlns:p="http://schemas.microsoft.com/office/2006/metadata/properties" xmlns:ns2="dabf0b87-88fe-457f-8f72-00ce67751b10" xmlns:ns3="57405b07-815c-42a5-b299-e9694d8aaa62" targetNamespace="http://schemas.microsoft.com/office/2006/metadata/properties" ma:root="true" ma:fieldsID="65c09b1d996eae9e6224902f62719519" ns2:_="" ns3:_="">
    <xsd:import namespace="dabf0b87-88fe-457f-8f72-00ce67751b10"/>
    <xsd:import namespace="57405b07-815c-42a5-b299-e9694d8aaa6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abf0b87-88fe-457f-8f72-00ce67751b1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9ca427ed-f265-4bf9-8f6a-8b8efef3ea4c"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7405b07-815c-42a5-b299-e9694d8aaa6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b770c3a3-2bad-4c52-8fb8-aca23cb774c0}" ma:internalName="TaxCatchAll" ma:showField="CatchAllData" ma:web="57405b07-815c-42a5-b299-e9694d8aaa6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dabf0b87-88fe-457f-8f72-00ce67751b10">
      <Terms xmlns="http://schemas.microsoft.com/office/infopath/2007/PartnerControls"/>
    </lcf76f155ced4ddcb4097134ff3c332f>
    <TaxCatchAll xmlns="57405b07-815c-42a5-b299-e9694d8aaa62" xsi:nil="true"/>
    <SharedWithUsers xmlns="57405b07-815c-42a5-b299-e9694d8aaa62">
      <UserInfo>
        <DisplayName/>
        <AccountId xsi:nil="true"/>
        <AccountType/>
      </UserInfo>
    </SharedWithUsers>
  </documentManagement>
</p:properties>
</file>

<file path=customXml/itemProps1.xml><?xml version="1.0" encoding="utf-8"?>
<ds:datastoreItem xmlns:ds="http://schemas.openxmlformats.org/officeDocument/2006/customXml" ds:itemID="{1E813EF6-C3CF-4442-8E3A-BDDD90183EEE}">
  <ds:schemaRefs>
    <ds:schemaRef ds:uri="57405b07-815c-42a5-b299-e9694d8aaa62"/>
    <ds:schemaRef ds:uri="dabf0b87-88fe-457f-8f72-00ce67751b1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E15E3792-E50E-4C88-8158-14454F6AD0D5}">
  <ds:schemaRefs>
    <ds:schemaRef ds:uri="http://schemas.microsoft.com/sharepoint/v3/contenttype/forms"/>
  </ds:schemaRefs>
</ds:datastoreItem>
</file>

<file path=customXml/itemProps3.xml><?xml version="1.0" encoding="utf-8"?>
<ds:datastoreItem xmlns:ds="http://schemas.openxmlformats.org/officeDocument/2006/customXml" ds:itemID="{36AE5EC5-838C-4D44-AC6C-31DBF38451F4}">
  <ds:schemaRefs>
    <ds:schemaRef ds:uri="http://schemas.openxmlformats.org/package/2006/metadata/core-properties"/>
    <ds:schemaRef ds:uri="http://schemas.microsoft.com/office/infopath/2007/PartnerControls"/>
    <ds:schemaRef ds:uri="http://schemas.microsoft.com/office/2006/documentManagement/types"/>
    <ds:schemaRef ds:uri="dabf0b87-88fe-457f-8f72-00ce67751b10"/>
    <ds:schemaRef ds:uri="http://schemas.microsoft.com/office/2006/metadata/properties"/>
    <ds:schemaRef ds:uri="http://purl.org/dc/elements/1.1/"/>
    <ds:schemaRef ds:uri="http://www.w3.org/XML/1998/namespace"/>
    <ds:schemaRef ds:uri="57405b07-815c-42a5-b299-e9694d8aaa62"/>
    <ds:schemaRef ds:uri="http://purl.org/dc/dcmitype/"/>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51</TotalTime>
  <Words>3204</Words>
  <Application>Microsoft Office PowerPoint</Application>
  <PresentationFormat>Custom</PresentationFormat>
  <Paragraphs>116</Paragraphs>
  <Slides>6</Slides>
  <Notes>1</Notes>
  <HiddenSlides>0</HiddenSlides>
  <MMClips>0</MMClips>
  <ScaleCrop>false</ScaleCrop>
  <HeadingPairs>
    <vt:vector size="6" baseType="variant">
      <vt:variant>
        <vt:lpstr>Fonts Used</vt:lpstr>
      </vt:variant>
      <vt:variant>
        <vt:i4>11</vt:i4>
      </vt:variant>
      <vt:variant>
        <vt:lpstr>Theme</vt:lpstr>
      </vt:variant>
      <vt:variant>
        <vt:i4>2</vt:i4>
      </vt:variant>
      <vt:variant>
        <vt:lpstr>Slide Titles</vt:lpstr>
      </vt:variant>
      <vt:variant>
        <vt:i4>6</vt:i4>
      </vt:variant>
    </vt:vector>
  </HeadingPairs>
  <TitlesOfParts>
    <vt:vector size="19" baseType="lpstr">
      <vt:lpstr>Arial</vt:lpstr>
      <vt:lpstr>Arial Narrow</vt:lpstr>
      <vt:lpstr>Calibri</vt:lpstr>
      <vt:lpstr>Courier New</vt:lpstr>
      <vt:lpstr>Expressway Bk</vt:lpstr>
      <vt:lpstr>Expressway Light</vt:lpstr>
      <vt:lpstr>Expressway Rg</vt:lpstr>
      <vt:lpstr>Expressway Xb</vt:lpstr>
      <vt:lpstr>Geller Text SemiBold</vt:lpstr>
      <vt:lpstr>Symbol</vt:lpstr>
      <vt:lpstr>Wingdings</vt:lpstr>
      <vt:lpstr>Meketa_1</vt:lpstr>
      <vt:lpstr>1_Meketa_1</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Mallory Lynch</dc:creator>
  <cp:lastModifiedBy>Mark Schroder</cp:lastModifiedBy>
  <cp:revision>3</cp:revision>
  <cp:lastPrinted>2023-08-07T19:49:52Z</cp:lastPrinted>
  <dcterms:created xsi:type="dcterms:W3CDTF">2022-06-30T18:40:30Z</dcterms:created>
  <dcterms:modified xsi:type="dcterms:W3CDTF">2026-02-16T16:18:53Z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0x010100B9DB5424B8C5CF4FA2F85ADD7FD0C3D2</vt:lpwstr>
  </property>
  <property fmtid="{D5CDD505-2E9C-101B-9397-08002B2CF9AE}" pid="3" name="MediaServiceImageTags">
    <vt:lpwstr/>
  </property>
  <property fmtid="{D5CDD505-2E9C-101B-9397-08002B2CF9AE}" pid="4" name="xd_ProgID">
    <vt:lpwstr/>
  </property>
  <property fmtid="{D5CDD505-2E9C-101B-9397-08002B2CF9AE}" pid="5" name="ComplianceAssetId">
    <vt:lpwstr/>
  </property>
  <property fmtid="{D5CDD505-2E9C-101B-9397-08002B2CF9AE}" pid="6" name="TemplateUrl">
    <vt:lpwstr/>
  </property>
  <property fmtid="{D5CDD505-2E9C-101B-9397-08002B2CF9AE}" pid="7" name="_ExtendedDescription">
    <vt:lpwstr/>
  </property>
  <property fmtid="{D5CDD505-2E9C-101B-9397-08002B2CF9AE}" pid="8" name="TriggerFlowInfo">
    <vt:lpwstr/>
  </property>
  <property fmtid="{D5CDD505-2E9C-101B-9397-08002B2CF9AE}" pid="9" name="xd_Signature">
    <vt:bool>false</vt:bool>
  </property>
</Properties>
</file>